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53"/>
  </p:notesMasterIdLst>
  <p:sldIdLst>
    <p:sldId id="354" r:id="rId3"/>
    <p:sldId id="449" r:id="rId4"/>
    <p:sldId id="459" r:id="rId5"/>
    <p:sldId id="387" r:id="rId6"/>
    <p:sldId id="388" r:id="rId7"/>
    <p:sldId id="389" r:id="rId8"/>
    <p:sldId id="390" r:id="rId9"/>
    <p:sldId id="470" r:id="rId10"/>
    <p:sldId id="391" r:id="rId11"/>
    <p:sldId id="379" r:id="rId12"/>
    <p:sldId id="473" r:id="rId13"/>
    <p:sldId id="393" r:id="rId14"/>
    <p:sldId id="406" r:id="rId15"/>
    <p:sldId id="394" r:id="rId16"/>
    <p:sldId id="412" r:id="rId17"/>
    <p:sldId id="425" r:id="rId18"/>
    <p:sldId id="439" r:id="rId19"/>
    <p:sldId id="475" r:id="rId20"/>
    <p:sldId id="476" r:id="rId21"/>
    <p:sldId id="423" r:id="rId22"/>
    <p:sldId id="397" r:id="rId23"/>
    <p:sldId id="398" r:id="rId24"/>
    <p:sldId id="414" r:id="rId25"/>
    <p:sldId id="399" r:id="rId26"/>
    <p:sldId id="442" r:id="rId27"/>
    <p:sldId id="405" r:id="rId28"/>
    <p:sldId id="455" r:id="rId29"/>
    <p:sldId id="456" r:id="rId30"/>
    <p:sldId id="457" r:id="rId31"/>
    <p:sldId id="458" r:id="rId32"/>
    <p:sldId id="461" r:id="rId33"/>
    <p:sldId id="462" r:id="rId34"/>
    <p:sldId id="463" r:id="rId35"/>
    <p:sldId id="468" r:id="rId36"/>
    <p:sldId id="426" r:id="rId37"/>
    <p:sldId id="469" r:id="rId38"/>
    <p:sldId id="415" r:id="rId39"/>
    <p:sldId id="401" r:id="rId40"/>
    <p:sldId id="392" r:id="rId41"/>
    <p:sldId id="413" r:id="rId42"/>
    <p:sldId id="464" r:id="rId43"/>
    <p:sldId id="403" r:id="rId44"/>
    <p:sldId id="467" r:id="rId45"/>
    <p:sldId id="465" r:id="rId46"/>
    <p:sldId id="466" r:id="rId47"/>
    <p:sldId id="428" r:id="rId48"/>
    <p:sldId id="453" r:id="rId49"/>
    <p:sldId id="454" r:id="rId50"/>
    <p:sldId id="400" r:id="rId51"/>
    <p:sldId id="438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FFF99"/>
    <a:srgbClr val="FFC50D"/>
    <a:srgbClr val="B808AB"/>
    <a:srgbClr val="00B06E"/>
    <a:srgbClr val="00602B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2" autoAdjust="0"/>
    <p:restoredTop sz="94227" autoAdjust="0"/>
  </p:normalViewPr>
  <p:slideViewPr>
    <p:cSldViewPr>
      <p:cViewPr>
        <p:scale>
          <a:sx n="70" d="100"/>
          <a:sy n="70" d="100"/>
        </p:scale>
        <p:origin x="-1044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5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45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4A17B3-7A73-4BBF-8EFD-D306D02F9819}" type="datetimeFigureOut">
              <a:rPr lang="en-US"/>
              <a:pPr>
                <a:defRPr/>
              </a:pPr>
              <a:t>10/14/2010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4E57B9-21B9-42FE-BBD5-C2F6BAAE3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6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A592C9-E6D6-4227-807F-0FAD52982E79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7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CF394-EDE7-4953-A396-DBA7A7D67717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4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26B6BE-5202-4ADF-A9B6-9F8A4F133055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8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B4E0EC-B8EE-4E6E-8708-8C629F101FB1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0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90A85A-33B6-4E62-A757-B55AA268F9E3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32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E9DDE6-B486-4ADA-A24F-F46EF31088F9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8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E44BDB-CA3D-49C4-9760-C379F728AA5F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E69F5-B06D-4A34-90BD-D4E1D7598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83F5-C635-4038-9C2D-35FE37447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813A5-7852-46F5-9BE7-D10B2900A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E1132-4C68-4A5E-99D8-ACEEDC818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itle header_gray_4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title footer_gray_41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5450"/>
            <a:ext cx="91440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F8E21-093F-42F1-8375-18C6618A9E64}" type="datetimeFigureOut">
              <a:rPr lang="en-US"/>
              <a:pPr>
                <a:defRPr/>
              </a:pPr>
              <a:t>10/14/2010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9737-1CAB-4524-9B15-B5A0CAC5B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337B7-F56B-4F37-A7C1-B4A7222EACD5}" type="datetimeFigureOut">
              <a:rPr lang="en-US"/>
              <a:pPr>
                <a:defRPr/>
              </a:pPr>
              <a:t>10/14/2010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6815A-426D-423D-B223-E85F3D381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CA08F-3745-4693-AD55-800EB450D81A}" type="datetimeFigureOut">
              <a:rPr lang="en-US"/>
              <a:pPr>
                <a:defRPr/>
              </a:pPr>
              <a:t>10/14/2010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061A2-5B31-4B4D-A43E-5B13CF5A5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19384-0166-458C-B533-91E503894DD5}" type="datetimeFigureOut">
              <a:rPr lang="en-US"/>
              <a:pPr>
                <a:defRPr/>
              </a:pPr>
              <a:t>10/14/2010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3C819-671C-4B6A-8D59-A71C45D27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87FDC-29F1-4FC0-9F24-53FA150BF75E}" type="datetimeFigureOut">
              <a:rPr lang="en-US"/>
              <a:pPr>
                <a:defRPr/>
              </a:pPr>
              <a:t>10/14/2010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D2B07-49C9-413C-8E45-D193C0433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7F1FE-07D9-4418-B600-A0F761FCABD6}" type="datetimeFigureOut">
              <a:rPr lang="en-US"/>
              <a:pPr>
                <a:defRPr/>
              </a:pPr>
              <a:t>10/14/2010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A7730-B3B1-4BB6-99C4-C12D7B7D8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8041A-E435-464B-869A-32970624C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61B36-4DDC-4789-B4A3-5B1A3FE66CAD}" type="datetimeFigureOut">
              <a:rPr lang="en-US"/>
              <a:pPr>
                <a:defRPr/>
              </a:pPr>
              <a:t>10/14/2010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6CE74-A3D7-448B-8D70-4FC4CC978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0A431-A8EE-4416-8A0F-FA0D184B09C8}" type="datetimeFigureOut">
              <a:rPr lang="en-US"/>
              <a:pPr>
                <a:defRPr/>
              </a:pPr>
              <a:t>10/14/2010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2E910-AF34-4B19-810E-43F7D18F6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5408B-46D0-4105-936D-BE33AE75AEB8}" type="datetimeFigureOut">
              <a:rPr lang="en-US"/>
              <a:pPr>
                <a:defRPr/>
              </a:pPr>
              <a:t>10/14/2010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30BC4-2D1E-4313-B418-7B3D2ECE9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E05DA-5EAA-4988-9112-C97471FBF28C}" type="datetimeFigureOut">
              <a:rPr lang="en-US"/>
              <a:pPr>
                <a:defRPr/>
              </a:pPr>
              <a:t>10/14/2010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4BD90-B140-4065-8927-D4C2C2853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D185-CCF5-48EC-8930-44D8BD8F4B67}" type="datetimeFigureOut">
              <a:rPr lang="en-US"/>
              <a:pPr>
                <a:defRPr/>
              </a:pPr>
              <a:t>10/14/2010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5D14-4CE1-44C8-B9A9-456E5AAC2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BB2C6-48C9-44FC-9B51-D056B76CA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4F893-6362-41D2-AAFB-D48626978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EF52-56BA-4926-9E6F-4C2D19E59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CF59C-7686-43E2-A7B9-5E9BCB2C8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44AE-A55C-442D-8CAA-D46406544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DAC38-F313-4A44-920A-35F3C3F3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9A38B-E035-434B-87B7-752ECEDFF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F3A2E1-F15F-46F9-A4FE-3FA00D032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slide footer_gray_417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18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slide footer_green_378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80F94458-973E-4B05-974E-FBB847146DAE}" type="datetimeFigureOut">
              <a:rPr lang="en-US"/>
              <a:pPr>
                <a:defRPr/>
              </a:pPr>
              <a:t>10/14/2010</a:t>
            </a:fld>
            <a:endParaRPr lang="en-US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754FD5EB-BAC5-4B10-8AA9-E7A98E03F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345" name="Picture 4" descr="slide header_gray_417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9.png"/><Relationship Id="rId2" Type="http://schemas.openxmlformats.org/officeDocument/2006/relationships/tags" Target="../tags/tag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0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2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4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hyperlink" Target="http://inspirebeta.net/record/262672?ln=en" TargetMode="External"/><Relationship Id="rId4" Type="http://schemas.openxmlformats.org/officeDocument/2006/relationships/hyperlink" Target="http://inspirebeta.net/record/804095?ln=e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981200"/>
          </a:xfrm>
        </p:spPr>
        <p:txBody>
          <a:bodyPr/>
          <a:lstStyle/>
          <a:p>
            <a:r>
              <a:rPr lang="en-US" sz="3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surement of </a:t>
            </a:r>
            <a:r>
              <a:rPr lang="en-US" sz="3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400" i="1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i="1" baseline="4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en-US" sz="3400" i="1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i="1" baseline="4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d/u</a:t>
            </a:r>
            <a:r>
              <a:rPr lang="en-US" sz="3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tios and </a:t>
            </a:r>
            <a:r>
              <a:rPr lang="en-US" sz="3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A=3</a:t>
            </a:r>
            <a:r>
              <a:rPr lang="en-US" sz="3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EMC Effect in Deep Inelastic Electron Scattering Off the </a:t>
            </a:r>
            <a:r>
              <a:rPr lang="en-US" sz="3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ritium and </a:t>
            </a:r>
            <a:r>
              <a:rPr lang="en-US" sz="3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elium Mirr</a:t>
            </a:r>
            <a:r>
              <a:rPr lang="en-US" sz="3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3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uclei</a:t>
            </a: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6934200" cy="3352800"/>
          </a:xfrm>
        </p:spPr>
        <p:txBody>
          <a:bodyPr/>
          <a:lstStyle/>
          <a:p>
            <a:r>
              <a:rPr lang="en-US" sz="33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Roy Holt</a:t>
            </a:r>
            <a:r>
              <a:rPr lang="en-US" sz="33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3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3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Makis Petratos</a:t>
            </a:r>
            <a:endParaRPr lang="en-US" sz="29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 the JLab </a:t>
            </a:r>
            <a:r>
              <a:rPr lang="en-US" sz="3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MARATHON</a:t>
            </a:r>
            <a:r>
              <a:rPr lang="en-US" sz="29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Collaboration</a:t>
            </a:r>
            <a:endParaRPr lang="en-US" sz="30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HiX October 14, 2010</a:t>
            </a:r>
          </a:p>
          <a:p>
            <a:r>
              <a:rPr lang="en-US" sz="3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Jefferson Lab</a:t>
            </a:r>
            <a:endParaRPr lang="en-US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mtClean="0">
              <a:solidFill>
                <a:srgbClr val="00B050"/>
              </a:solidFill>
            </a:endParaRP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838200" y="2286000"/>
            <a:ext cx="7696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(JLab Conditionally Approved Experiment E12-10-103)</a:t>
            </a:r>
            <a:endParaRPr lang="en-US" sz="25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3" name="Picture 3" descr="javier.jpeg"/>
          <p:cNvPicPr>
            <a:picLocks noChangeAspect="1"/>
          </p:cNvPicPr>
          <p:nvPr/>
        </p:nvPicPr>
        <p:blipFill>
          <a:blip r:embed="rId2" cstate="print"/>
          <a:srcRect t="6250" r="5753" b="2499"/>
          <a:stretch>
            <a:fillRect/>
          </a:stretch>
        </p:blipFill>
        <p:spPr bwMode="auto">
          <a:xfrm>
            <a:off x="76200" y="533400"/>
            <a:ext cx="5299075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4" name="TextBox 2"/>
          <p:cNvSpPr txBox="1">
            <a:spLocks noChangeArrowheads="1"/>
          </p:cNvSpPr>
          <p:nvPr/>
        </p:nvSpPr>
        <p:spPr bwMode="auto">
          <a:xfrm>
            <a:off x="6019800" y="990600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Dependence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EMC Effect</a:t>
            </a:r>
          </a:p>
        </p:txBody>
      </p:sp>
      <p:sp>
        <p:nvSpPr>
          <p:cNvPr id="197635" name="TextBox 3"/>
          <p:cNvSpPr txBox="1">
            <a:spLocks noChangeArrowheads="1"/>
          </p:cNvSpPr>
          <p:nvPr/>
        </p:nvSpPr>
        <p:spPr bwMode="auto">
          <a:xfrm>
            <a:off x="6059488" y="2667000"/>
            <a:ext cx="22717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SLAC E-139, 1984</a:t>
            </a:r>
          </a:p>
          <a:p>
            <a:r>
              <a:rPr lang="en-US" sz="21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J. Gomez et al.</a:t>
            </a:r>
          </a:p>
        </p:txBody>
      </p:sp>
      <p:sp>
        <p:nvSpPr>
          <p:cNvPr id="197636" name="TextBox 4"/>
          <p:cNvSpPr txBox="1">
            <a:spLocks noChangeArrowheads="1"/>
          </p:cNvSpPr>
          <p:nvPr/>
        </p:nvSpPr>
        <p:spPr bwMode="auto">
          <a:xfrm>
            <a:off x="5410200" y="4191000"/>
            <a:ext cx="373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Nucleon momentum probability</a:t>
            </a:r>
          </a:p>
          <a:p>
            <a:r>
              <a:rPr lang="en-US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distributions in nuclei different</a:t>
            </a:r>
          </a:p>
          <a:p>
            <a:r>
              <a:rPr lang="en-US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from those in deuterium.  Effect</a:t>
            </a:r>
          </a:p>
          <a:p>
            <a:r>
              <a:rPr lang="en-US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increases with mass number </a:t>
            </a:r>
            <a:r>
              <a:rPr lang="en-US" sz="20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330200"/>
            <a:ext cx="7954963" cy="374650"/>
          </a:xfrm>
        </p:spPr>
        <p:txBody>
          <a:bodyPr/>
          <a:lstStyle/>
          <a:p>
            <a:pPr eaLnBrk="1" hangingPunct="1"/>
            <a:r>
              <a:rPr lang="en-US" sz="2800" smtClean="0"/>
              <a:t>Structure Function Ratio Problem</a:t>
            </a:r>
          </a:p>
        </p:txBody>
      </p:sp>
      <p:sp>
        <p:nvSpPr>
          <p:cNvPr id="1372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4338" y="1114425"/>
            <a:ext cx="3890962" cy="5648325"/>
          </a:xfrm>
        </p:spPr>
        <p:txBody>
          <a:bodyPr/>
          <a:lstStyle/>
          <a:p>
            <a:pPr eaLnBrk="1" hangingPunct="1"/>
            <a:r>
              <a:rPr lang="en-US" sz="1600" smtClean="0"/>
              <a:t>Convolution model</a:t>
            </a:r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  <a:p>
            <a:pPr lvl="1" eaLnBrk="1" hangingPunct="1"/>
            <a:r>
              <a:rPr lang="en-US" sz="1400" smtClean="0"/>
              <a:t>Fermi motion and binding, covariant deuteron wave function, off-shell effects </a:t>
            </a:r>
          </a:p>
          <a:p>
            <a:pPr lvl="1" eaLnBrk="1" hangingPunct="1">
              <a:buFontTx/>
              <a:buNone/>
            </a:pPr>
            <a:r>
              <a:rPr lang="en-US" sz="1400" smtClean="0"/>
              <a:t>      Melnitchouk and Thomas (1996)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Nuclear density model:</a:t>
            </a:r>
          </a:p>
          <a:p>
            <a:pPr lvl="1" eaLnBrk="1" hangingPunct="1"/>
            <a:r>
              <a:rPr lang="en-US" sz="1400" smtClean="0"/>
              <a:t>EMC effect for deuteron scales with nuclear density.</a:t>
            </a:r>
          </a:p>
          <a:p>
            <a:pPr eaLnBrk="1" hangingPunct="1"/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		Frankfurt and Strikman (1988)</a:t>
            </a:r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810125" y="892175"/>
          <a:ext cx="3981450" cy="5137150"/>
        </p:xfrm>
        <a:graphic>
          <a:graphicData uri="http://schemas.openxmlformats.org/presentationml/2006/ole">
            <p:oleObj spid="_x0000_s137220" name="Bitmap Image" r:id="rId5" imgW="4153260" imgH="5357324" progId="PBrush">
              <p:embed/>
            </p:oleObj>
          </a:graphicData>
        </a:graphic>
      </p:graphicFrame>
      <p:sp>
        <p:nvSpPr>
          <p:cNvPr id="137223" name="Text Box 5"/>
          <p:cNvSpPr txBox="1">
            <a:spLocks noChangeArrowheads="1"/>
          </p:cNvSpPr>
          <p:nvPr/>
        </p:nvSpPr>
        <p:spPr bwMode="auto">
          <a:xfrm>
            <a:off x="5241925" y="2830513"/>
            <a:ext cx="1414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ea typeface="ＭＳ Ｐゴシック"/>
                <a:cs typeface="ＭＳ Ｐゴシック"/>
              </a:rPr>
              <a:t>Fermi smearing</a:t>
            </a:r>
          </a:p>
        </p:txBody>
      </p:sp>
      <p:sp>
        <p:nvSpPr>
          <p:cNvPr id="137224" name="Line 6"/>
          <p:cNvSpPr>
            <a:spLocks noChangeShapeType="1"/>
          </p:cNvSpPr>
          <p:nvPr/>
        </p:nvSpPr>
        <p:spPr bwMode="auto">
          <a:xfrm>
            <a:off x="6586538" y="3132138"/>
            <a:ext cx="5429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7225" name="Text Box 7"/>
          <p:cNvSpPr txBox="1">
            <a:spLocks noChangeArrowheads="1"/>
          </p:cNvSpPr>
          <p:nvPr/>
        </p:nvSpPr>
        <p:spPr bwMode="auto">
          <a:xfrm>
            <a:off x="7951788" y="2506663"/>
            <a:ext cx="11922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ea typeface="ＭＳ Ｐゴシック"/>
                <a:cs typeface="ＭＳ Ｐゴシック"/>
              </a:rPr>
              <a:t>Smearing +    binding</a:t>
            </a:r>
          </a:p>
        </p:txBody>
      </p:sp>
      <p:sp>
        <p:nvSpPr>
          <p:cNvPr id="137226" name="Line 8"/>
          <p:cNvSpPr>
            <a:spLocks noChangeShapeType="1"/>
          </p:cNvSpPr>
          <p:nvPr/>
        </p:nvSpPr>
        <p:spPr bwMode="auto">
          <a:xfrm flipH="1">
            <a:off x="7686675" y="2759075"/>
            <a:ext cx="3397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7227" name="Text Box 9"/>
          <p:cNvSpPr txBox="1">
            <a:spLocks noChangeArrowheads="1"/>
          </p:cNvSpPr>
          <p:nvPr/>
        </p:nvSpPr>
        <p:spPr bwMode="auto">
          <a:xfrm>
            <a:off x="6376988" y="1662113"/>
            <a:ext cx="1406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ea typeface="ＭＳ Ｐゴシック"/>
                <a:cs typeface="ＭＳ Ｐゴシック"/>
              </a:rPr>
              <a:t>Nuclear density</a:t>
            </a:r>
          </a:p>
          <a:p>
            <a:pPr eaLnBrk="0" hangingPunct="0"/>
            <a:r>
              <a:rPr lang="en-US" sz="1400">
                <a:ea typeface="ＭＳ Ｐゴシック"/>
                <a:cs typeface="ＭＳ Ｐゴシック"/>
              </a:rPr>
              <a:t>       model</a:t>
            </a:r>
          </a:p>
        </p:txBody>
      </p:sp>
      <p:sp>
        <p:nvSpPr>
          <p:cNvPr id="137228" name="Line 10"/>
          <p:cNvSpPr>
            <a:spLocks noChangeShapeType="1"/>
          </p:cNvSpPr>
          <p:nvPr/>
        </p:nvSpPr>
        <p:spPr bwMode="auto">
          <a:xfrm>
            <a:off x="7145338" y="2166938"/>
            <a:ext cx="406400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3722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886200"/>
            <a:ext cx="2514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3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825" y="1606550"/>
            <a:ext cx="4381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5" name="Picture 3" descr="method_6.jpeg"/>
          <p:cNvPicPr>
            <a:picLocks noChangeAspect="1"/>
          </p:cNvPicPr>
          <p:nvPr/>
        </p:nvPicPr>
        <p:blipFill>
          <a:blip r:embed="rId2" cstate="print"/>
          <a:srcRect l="3586" t="9698" r="4968" b="8557"/>
          <a:stretch>
            <a:fillRect/>
          </a:stretch>
        </p:blipFill>
        <p:spPr bwMode="auto">
          <a:xfrm>
            <a:off x="76200" y="273050"/>
            <a:ext cx="45720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6" name="Picture 4" descr="method_7.jpeg"/>
          <p:cNvPicPr>
            <a:picLocks noChangeAspect="1"/>
          </p:cNvPicPr>
          <p:nvPr/>
        </p:nvPicPr>
        <p:blipFill>
          <a:blip r:embed="rId3" cstate="print"/>
          <a:srcRect l="4968" t="9698" r="5379" b="8557"/>
          <a:stretch>
            <a:fillRect/>
          </a:stretch>
        </p:blipFill>
        <p:spPr bwMode="auto">
          <a:xfrm>
            <a:off x="4495800" y="258763"/>
            <a:ext cx="4495800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7" name="TextBox 3"/>
          <p:cNvSpPr txBox="1">
            <a:spLocks noChangeArrowheads="1"/>
          </p:cNvSpPr>
          <p:nvPr/>
        </p:nvSpPr>
        <p:spPr bwMode="auto">
          <a:xfrm>
            <a:off x="76200" y="5630863"/>
            <a:ext cx="89916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FF0000"/>
                </a:solidFill>
              </a:rPr>
              <a:t>The three analysis methods indicate tremendous uncertainties in high-</a:t>
            </a:r>
            <a:r>
              <a:rPr lang="en-US" sz="2100" i="1">
                <a:solidFill>
                  <a:srgbClr val="FF0000"/>
                </a:solidFill>
              </a:rPr>
              <a:t>x </a:t>
            </a:r>
            <a:r>
              <a:rPr lang="en-US" sz="2100">
                <a:solidFill>
                  <a:srgbClr val="FF0000"/>
                </a:solidFill>
              </a:rPr>
              <a:t>behavior of </a:t>
            </a:r>
            <a:r>
              <a:rPr lang="en-US" sz="2100" i="1">
                <a:solidFill>
                  <a:srgbClr val="FF0000"/>
                </a:solidFill>
              </a:rPr>
              <a:t>F</a:t>
            </a:r>
            <a:r>
              <a:rPr lang="en-US" sz="2100" i="1" baseline="-25000">
                <a:solidFill>
                  <a:srgbClr val="FF0000"/>
                </a:solidFill>
              </a:rPr>
              <a:t>2</a:t>
            </a:r>
            <a:r>
              <a:rPr lang="en-US" sz="2100" i="1" baseline="50000">
                <a:solidFill>
                  <a:srgbClr val="FF0000"/>
                </a:solidFill>
              </a:rPr>
              <a:t>n</a:t>
            </a:r>
            <a:r>
              <a:rPr lang="en-US" sz="2100" i="1">
                <a:solidFill>
                  <a:srgbClr val="FF0000"/>
                </a:solidFill>
              </a:rPr>
              <a:t>/F</a:t>
            </a:r>
            <a:r>
              <a:rPr lang="en-US" sz="2100" i="1" baseline="-25000">
                <a:solidFill>
                  <a:srgbClr val="FF0000"/>
                </a:solidFill>
              </a:rPr>
              <a:t>2</a:t>
            </a:r>
            <a:r>
              <a:rPr lang="en-US" sz="2100" i="1" baseline="50000">
                <a:solidFill>
                  <a:srgbClr val="FF0000"/>
                </a:solidFill>
              </a:rPr>
              <a:t>p</a:t>
            </a:r>
            <a:r>
              <a:rPr lang="en-US" sz="2100">
                <a:solidFill>
                  <a:srgbClr val="FF0000"/>
                </a:solidFill>
              </a:rPr>
              <a:t> and </a:t>
            </a:r>
            <a:r>
              <a:rPr lang="en-US" sz="2100" i="1">
                <a:solidFill>
                  <a:srgbClr val="FF0000"/>
                </a:solidFill>
              </a:rPr>
              <a:t>d/u </a:t>
            </a:r>
            <a:r>
              <a:rPr lang="en-US" sz="2100">
                <a:solidFill>
                  <a:srgbClr val="FF0000"/>
                </a:solidFill>
              </a:rPr>
              <a:t>ratios … </a:t>
            </a:r>
            <a:r>
              <a:rPr lang="en-US" sz="2100" i="1">
                <a:solidFill>
                  <a:srgbClr val="FF0000"/>
                </a:solidFill>
              </a:rPr>
              <a:t>d/u </a:t>
            </a:r>
            <a:r>
              <a:rPr lang="en-US" sz="2100">
                <a:solidFill>
                  <a:srgbClr val="FF0000"/>
                </a:solidFill>
              </a:rPr>
              <a:t>essentially unknown at large </a:t>
            </a:r>
            <a:r>
              <a:rPr lang="en-US" sz="2100" i="1">
                <a:solidFill>
                  <a:srgbClr val="FF0000"/>
                </a:solidFill>
              </a:rPr>
              <a:t>x</a:t>
            </a:r>
            <a:r>
              <a:rPr lang="en-US" sz="210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9" name="Text Box 7"/>
          <p:cNvSpPr txBox="1">
            <a:spLocks noChangeArrowheads="1"/>
          </p:cNvSpPr>
          <p:nvPr/>
        </p:nvSpPr>
        <p:spPr bwMode="auto">
          <a:xfrm>
            <a:off x="381000" y="914400"/>
            <a:ext cx="853440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Form the “SuperRatio” of EMC ratios for </a:t>
            </a:r>
            <a:r>
              <a:rPr lang="en-US" sz="2500" i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=3 mirror nuclei:</a:t>
            </a:r>
            <a:endParaRPr lang="en-US" sz="2500">
              <a:solidFill>
                <a:srgbClr val="00B050"/>
              </a:solidFill>
              <a:latin typeface="Times New Roman" pitchFamily="18" charset="0"/>
            </a:endParaRPr>
          </a:p>
          <a:p>
            <a:endParaRPr lang="en-US" sz="25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5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5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5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If </a:t>
            </a:r>
            <a:r>
              <a:rPr lang="en-US" sz="25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R=</a:t>
            </a:r>
            <a:r>
              <a:rPr lang="el-GR" sz="25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500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5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5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en-US" sz="2500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5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is the same for </a:t>
            </a:r>
            <a:r>
              <a:rPr lang="en-US" sz="2500" baseline="3000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He and </a:t>
            </a:r>
            <a:r>
              <a:rPr lang="en-US" sz="2500" baseline="3000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H, measured DIS cross</a:t>
            </a:r>
          </a:p>
          <a:p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  section ratio must be equal to the structure function ratio as</a:t>
            </a:r>
          </a:p>
          <a:p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  calculated from above equations:</a:t>
            </a:r>
          </a:p>
          <a:p>
            <a:endParaRPr lang="en-US" sz="25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5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5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5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Solve for the nucleon </a:t>
            </a:r>
            <a:r>
              <a:rPr lang="en-US" sz="2500" i="1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en-US" sz="2500" i="1" baseline="-25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500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ratio and calculate </a:t>
            </a:r>
            <a:r>
              <a:rPr lang="en-US" sz="2500" i="1">
                <a:solidFill>
                  <a:schemeClr val="accent2"/>
                </a:solidFill>
                <a:latin typeface="Times New Roman" pitchFamily="18" charset="0"/>
              </a:rPr>
              <a:t>R*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 (expected to</a:t>
            </a:r>
          </a:p>
          <a:p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  be very close to unity) using a theory model:</a:t>
            </a:r>
          </a:p>
          <a:p>
            <a:endParaRPr lang="en-US" sz="26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760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Nucleon </a:t>
            </a:r>
            <a:r>
              <a:rPr lang="en-US" sz="3600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3600" i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600" baseline="-25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Ratio Extraction from </a:t>
            </a:r>
            <a:r>
              <a:rPr lang="en-US" sz="3600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He/</a:t>
            </a:r>
            <a:r>
              <a:rPr lang="en-US" sz="3600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graphicFrame>
        <p:nvGraphicFramePr>
          <p:cNvPr id="8754" name="Object 562"/>
          <p:cNvGraphicFramePr>
            <a:graphicFrameLocks noChangeAspect="1"/>
          </p:cNvGraphicFramePr>
          <p:nvPr/>
        </p:nvGraphicFramePr>
        <p:xfrm>
          <a:off x="762000" y="1447800"/>
          <a:ext cx="2514600" cy="949325"/>
        </p:xfrm>
        <a:graphic>
          <a:graphicData uri="http://schemas.openxmlformats.org/presentationml/2006/ole">
            <p:oleObj spid="_x0000_s8754" name="Equation" r:id="rId3" imgW="1244600" imgH="469900" progId="Equation.3">
              <p:embed/>
            </p:oleObj>
          </a:graphicData>
        </a:graphic>
      </p:graphicFrame>
      <p:graphicFrame>
        <p:nvGraphicFramePr>
          <p:cNvPr id="8755" name="Object 563"/>
          <p:cNvGraphicFramePr>
            <a:graphicFrameLocks noChangeAspect="1"/>
          </p:cNvGraphicFramePr>
          <p:nvPr/>
        </p:nvGraphicFramePr>
        <p:xfrm>
          <a:off x="3733800" y="1447800"/>
          <a:ext cx="2427288" cy="946150"/>
        </p:xfrm>
        <a:graphic>
          <a:graphicData uri="http://schemas.openxmlformats.org/presentationml/2006/ole">
            <p:oleObj spid="_x0000_s8755" name="Equation" r:id="rId4" imgW="1206500" imgH="469900" progId="Equation.3">
              <p:embed/>
            </p:oleObj>
          </a:graphicData>
        </a:graphic>
      </p:graphicFrame>
      <p:graphicFrame>
        <p:nvGraphicFramePr>
          <p:cNvPr id="8756" name="Object 564"/>
          <p:cNvGraphicFramePr>
            <a:graphicFrameLocks noChangeAspect="1"/>
          </p:cNvGraphicFramePr>
          <p:nvPr/>
        </p:nvGraphicFramePr>
        <p:xfrm>
          <a:off x="6629400" y="1447800"/>
          <a:ext cx="1736725" cy="950913"/>
        </p:xfrm>
        <a:graphic>
          <a:graphicData uri="http://schemas.openxmlformats.org/presentationml/2006/ole">
            <p:oleObj spid="_x0000_s8756" name="Equation" r:id="rId5" imgW="812447" imgH="444307" progId="Equation.3">
              <p:embed/>
            </p:oleObj>
          </a:graphicData>
        </a:graphic>
      </p:graphicFrame>
      <p:graphicFrame>
        <p:nvGraphicFramePr>
          <p:cNvPr id="8757" name="Object 565"/>
          <p:cNvGraphicFramePr>
            <a:graphicFrameLocks noChangeAspect="1"/>
          </p:cNvGraphicFramePr>
          <p:nvPr/>
        </p:nvGraphicFramePr>
        <p:xfrm>
          <a:off x="2895600" y="3733800"/>
          <a:ext cx="3657600" cy="1096963"/>
        </p:xfrm>
        <a:graphic>
          <a:graphicData uri="http://schemas.openxmlformats.org/presentationml/2006/ole">
            <p:oleObj spid="_x0000_s8757" name="Equation" r:id="rId6" imgW="1777229" imgH="533169" progId="Equation.3">
              <p:embed/>
            </p:oleObj>
          </a:graphicData>
        </a:graphic>
      </p:graphicFrame>
      <p:graphicFrame>
        <p:nvGraphicFramePr>
          <p:cNvPr id="8758" name="Object 566"/>
          <p:cNvGraphicFramePr>
            <a:graphicFrameLocks noChangeAspect="1"/>
          </p:cNvGraphicFramePr>
          <p:nvPr/>
        </p:nvGraphicFramePr>
        <p:xfrm>
          <a:off x="3152775" y="5562600"/>
          <a:ext cx="2867025" cy="955675"/>
        </p:xfrm>
        <a:graphic>
          <a:graphicData uri="http://schemas.openxmlformats.org/presentationml/2006/ole">
            <p:oleObj spid="_x0000_s8758" name="Equation" r:id="rId7" imgW="1447172" imgH="48239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5" name="Picture 1" descr="fig11.jpeg"/>
          <p:cNvPicPr>
            <a:picLocks noChangeAspect="1"/>
          </p:cNvPicPr>
          <p:nvPr/>
        </p:nvPicPr>
        <p:blipFill>
          <a:blip r:embed="rId2" cstate="print"/>
          <a:srcRect l="4221" t="39597" r="15073" b="1505"/>
          <a:stretch>
            <a:fillRect/>
          </a:stretch>
        </p:blipFill>
        <p:spPr bwMode="auto">
          <a:xfrm>
            <a:off x="4572000" y="2536825"/>
            <a:ext cx="44958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6" name="TextBox 3"/>
          <p:cNvSpPr txBox="1">
            <a:spLocks noChangeArrowheads="1"/>
          </p:cNvSpPr>
          <p:nvPr/>
        </p:nvSpPr>
        <p:spPr bwMode="auto">
          <a:xfrm>
            <a:off x="0" y="304800"/>
            <a:ext cx="90678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SuperRatio </a:t>
            </a:r>
            <a:r>
              <a:rPr lang="en-US" sz="23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R* = R(</a:t>
            </a:r>
            <a:r>
              <a:rPr lang="en-US" sz="2300" i="1" baseline="30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3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He)/R(</a:t>
            </a:r>
            <a:r>
              <a:rPr lang="en-US" sz="2300" i="1" baseline="30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3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H) </a:t>
            </a:r>
            <a:r>
              <a:rPr lang="en-US" sz="23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has been calculated by three expert groups</a:t>
            </a:r>
          </a:p>
          <a:p>
            <a:r>
              <a:rPr lang="en-US" sz="23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deviate from 1 only up to ~1.5% taking into account all known effects:</a:t>
            </a:r>
          </a:p>
          <a:p>
            <a:endParaRPr lang="en-US" sz="2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* I. Afnan et al., Phys. Lett. B493, 36 (2000); Phys. Rev. C68, 035201 (2003)</a:t>
            </a:r>
          </a:p>
          <a:p>
            <a:r>
              <a:rPr lang="en-US" sz="21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* E. Pace, G Salme, S. Scopetta, A. Kievsky, Phys. Rev. C64, 055203 (2001)</a:t>
            </a:r>
          </a:p>
          <a:p>
            <a:r>
              <a:rPr lang="en-US" sz="21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* M. Sargsian, S. Simula, M. Strikman, Phys. Rev. C66, 024001 (2002)</a:t>
            </a:r>
          </a:p>
          <a:p>
            <a:endParaRPr lang="en-US" sz="21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27" name="Picture 4" descr="yama.jpeg"/>
          <p:cNvPicPr>
            <a:picLocks noChangeAspect="1"/>
          </p:cNvPicPr>
          <p:nvPr/>
        </p:nvPicPr>
        <p:blipFill>
          <a:blip r:embed="rId3" cstate="print"/>
          <a:srcRect l="3987" t="39999" r="14052" b="2222"/>
          <a:stretch>
            <a:fillRect/>
          </a:stretch>
        </p:blipFill>
        <p:spPr bwMode="auto">
          <a:xfrm>
            <a:off x="76200" y="2514600"/>
            <a:ext cx="45100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The Experiment</a:t>
            </a:r>
          </a:p>
        </p:txBody>
      </p:sp>
      <p:sp>
        <p:nvSpPr>
          <p:cNvPr id="206850" name="Content Placeholder 3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91200"/>
          </a:xfrm>
        </p:spPr>
        <p:txBody>
          <a:bodyPr/>
          <a:lstStyle/>
          <a:p>
            <a:pPr algn="just" eaLnBrk="1" hangingPunct="1"/>
            <a:r>
              <a:rPr lang="en-US" sz="2500" smtClean="0">
                <a:solidFill>
                  <a:srgbClr val="FF0000"/>
                </a:solidFill>
              </a:rPr>
              <a:t> </a:t>
            </a:r>
            <a:r>
              <a:rPr lang="en-US" sz="2500" baseline="30000" smtClean="0">
                <a:solidFill>
                  <a:srgbClr val="002060"/>
                </a:solidFill>
              </a:rPr>
              <a:t>3</a:t>
            </a:r>
            <a:r>
              <a:rPr lang="en-US" sz="2500" smtClean="0">
                <a:solidFill>
                  <a:srgbClr val="002060"/>
                </a:solidFill>
              </a:rPr>
              <a:t>He/</a:t>
            </a:r>
            <a:r>
              <a:rPr lang="en-US" sz="2500" baseline="30000" smtClean="0">
                <a:solidFill>
                  <a:srgbClr val="002060"/>
                </a:solidFill>
              </a:rPr>
              <a:t>3</a:t>
            </a:r>
            <a:r>
              <a:rPr lang="en-US" sz="2500" smtClean="0">
                <a:solidFill>
                  <a:srgbClr val="002060"/>
                </a:solidFill>
              </a:rPr>
              <a:t>H DIS measurements can be best run in Hall A: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2200" smtClean="0">
                <a:solidFill>
                  <a:srgbClr val="00B050"/>
                </a:solidFill>
              </a:rPr>
              <a:t> </a:t>
            </a:r>
            <a:r>
              <a:rPr lang="en-US" sz="2200" smtClean="0">
                <a:solidFill>
                  <a:srgbClr val="0070C0"/>
                </a:solidFill>
              </a:rPr>
              <a:t>Beam energies: 3.3, 4.4, 5.5, 6.6, 7.7, 8.8, 11.0 GeV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2200" smtClean="0">
                <a:solidFill>
                  <a:srgbClr val="00B050"/>
                </a:solidFill>
              </a:rPr>
              <a:t> </a:t>
            </a:r>
            <a:r>
              <a:rPr lang="en-US" sz="2200" smtClean="0">
                <a:solidFill>
                  <a:srgbClr val="0070C0"/>
                </a:solidFill>
              </a:rPr>
              <a:t>Scattering angle: 15-70 degrees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2200" smtClean="0">
                <a:solidFill>
                  <a:srgbClr val="00B050"/>
                </a:solidFill>
              </a:rPr>
              <a:t> </a:t>
            </a:r>
            <a:r>
              <a:rPr lang="en-US" sz="2200" smtClean="0">
                <a:solidFill>
                  <a:srgbClr val="0070C0"/>
                </a:solidFill>
              </a:rPr>
              <a:t>Scattered electron momentum</a:t>
            </a:r>
            <a:r>
              <a:rPr lang="en-US" sz="2200" i="1" smtClean="0">
                <a:solidFill>
                  <a:srgbClr val="0070C0"/>
                </a:solidFill>
              </a:rPr>
              <a:t>: </a:t>
            </a:r>
            <a:r>
              <a:rPr lang="en-US" sz="2200" smtClean="0">
                <a:solidFill>
                  <a:srgbClr val="0070C0"/>
                </a:solidFill>
              </a:rPr>
              <a:t>0.5-4.1 GeV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2200" smtClean="0">
                <a:solidFill>
                  <a:srgbClr val="00B050"/>
                </a:solidFill>
              </a:rPr>
              <a:t> </a:t>
            </a:r>
            <a:r>
              <a:rPr lang="en-US" sz="2200" smtClean="0">
                <a:solidFill>
                  <a:srgbClr val="0070C0"/>
                </a:solidFill>
              </a:rPr>
              <a:t>Super BigBite  (60+ msr solid angle!) and HRS systems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2200" smtClean="0">
                <a:solidFill>
                  <a:srgbClr val="00B050"/>
                </a:solidFill>
              </a:rPr>
              <a:t> </a:t>
            </a:r>
            <a:r>
              <a:rPr lang="en-US" sz="2200" smtClean="0">
                <a:solidFill>
                  <a:srgbClr val="0070C0"/>
                </a:solidFill>
              </a:rPr>
              <a:t>Standard electron detection packages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2200" smtClean="0">
                <a:solidFill>
                  <a:srgbClr val="00B050"/>
                </a:solidFill>
              </a:rPr>
              <a:t> </a:t>
            </a:r>
            <a:r>
              <a:rPr lang="en-US" sz="2200" smtClean="0">
                <a:solidFill>
                  <a:srgbClr val="0070C0"/>
                </a:solidFill>
              </a:rPr>
              <a:t>1000 hrs/42 days of beam time (@ 100% efficiency)</a:t>
            </a:r>
          </a:p>
          <a:p>
            <a:pPr algn="just" eaLnBrk="1" hangingPunct="1"/>
            <a:r>
              <a:rPr lang="en-US" sz="2500" smtClean="0">
                <a:solidFill>
                  <a:srgbClr val="FF0000"/>
                </a:solidFill>
              </a:rPr>
              <a:t> </a:t>
            </a:r>
            <a:r>
              <a:rPr lang="en-US" sz="2500" smtClean="0">
                <a:solidFill>
                  <a:srgbClr val="002060"/>
                </a:solidFill>
              </a:rPr>
              <a:t>Important to check that the ratio </a:t>
            </a:r>
            <a:r>
              <a:rPr lang="en-US" sz="2500" i="1" smtClean="0">
                <a:solidFill>
                  <a:srgbClr val="002060"/>
                </a:solidFill>
              </a:rPr>
              <a:t>R=</a:t>
            </a:r>
            <a:r>
              <a:rPr lang="el-GR" sz="2500" i="1" smtClean="0">
                <a:solidFill>
                  <a:srgbClr val="002060"/>
                </a:solidFill>
              </a:rPr>
              <a:t>σ</a:t>
            </a:r>
            <a:r>
              <a:rPr lang="en-US" sz="2500" i="1" baseline="-25000" smtClean="0">
                <a:solidFill>
                  <a:srgbClr val="002060"/>
                </a:solidFill>
              </a:rPr>
              <a:t>L</a:t>
            </a:r>
            <a:r>
              <a:rPr lang="en-US" sz="2500" i="1" smtClean="0">
                <a:solidFill>
                  <a:srgbClr val="002060"/>
                </a:solidFill>
              </a:rPr>
              <a:t>/</a:t>
            </a:r>
            <a:r>
              <a:rPr lang="el-GR" sz="2500" i="1" smtClean="0">
                <a:solidFill>
                  <a:srgbClr val="002060"/>
                </a:solidFill>
              </a:rPr>
              <a:t>σ</a:t>
            </a:r>
            <a:r>
              <a:rPr lang="en-US" sz="2500" i="1" baseline="-25000" smtClean="0">
                <a:solidFill>
                  <a:srgbClr val="002060"/>
                </a:solidFill>
              </a:rPr>
              <a:t>T </a:t>
            </a:r>
            <a:r>
              <a:rPr lang="en-US" sz="2500" smtClean="0">
                <a:solidFill>
                  <a:srgbClr val="002060"/>
                </a:solidFill>
              </a:rPr>
              <a:t>is the same for </a:t>
            </a:r>
            <a:r>
              <a:rPr lang="en-US" sz="2500" baseline="30000" smtClean="0">
                <a:solidFill>
                  <a:srgbClr val="002060"/>
                </a:solidFill>
              </a:rPr>
              <a:t>3</a:t>
            </a:r>
            <a:r>
              <a:rPr lang="en-US" sz="2500" smtClean="0">
                <a:solidFill>
                  <a:srgbClr val="002060"/>
                </a:solidFill>
              </a:rPr>
              <a:t>He and </a:t>
            </a:r>
            <a:r>
              <a:rPr lang="en-US" sz="2500" baseline="30000" smtClean="0">
                <a:solidFill>
                  <a:srgbClr val="002060"/>
                </a:solidFill>
              </a:rPr>
              <a:t>3</a:t>
            </a:r>
            <a:r>
              <a:rPr lang="en-US" sz="2500" smtClean="0">
                <a:solidFill>
                  <a:srgbClr val="002060"/>
                </a:solidFill>
              </a:rPr>
              <a:t>H: Rosenbluth separation of cross section </a:t>
            </a:r>
            <a:r>
              <a:rPr lang="en-US" sz="2500" i="1" smtClean="0">
                <a:solidFill>
                  <a:srgbClr val="002060"/>
                </a:solidFill>
              </a:rPr>
              <a:t>vs</a:t>
            </a:r>
            <a:r>
              <a:rPr lang="en-US" sz="2500" smtClean="0">
                <a:solidFill>
                  <a:srgbClr val="002060"/>
                </a:solidFill>
              </a:rPr>
              <a:t> </a:t>
            </a:r>
            <a:r>
              <a:rPr lang="el-GR" sz="2500" smtClean="0">
                <a:solidFill>
                  <a:srgbClr val="002060"/>
                </a:solidFill>
              </a:rPr>
              <a:t>ε</a:t>
            </a:r>
            <a:r>
              <a:rPr lang="en-US" sz="2500" smtClean="0">
                <a:solidFill>
                  <a:srgbClr val="002060"/>
                </a:solidFill>
              </a:rPr>
              <a:t> (degree of virtual photon longitudinal polarization) using one of the two HRS systems.</a:t>
            </a:r>
            <a:r>
              <a:rPr lang="en-US" sz="2500" baseline="-25000" smtClean="0">
                <a:solidFill>
                  <a:srgbClr val="002060"/>
                </a:solidFill>
              </a:rPr>
              <a:t>  </a:t>
            </a:r>
            <a:endParaRPr lang="en-US" sz="2500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sz="2500" smtClean="0">
                <a:solidFill>
                  <a:srgbClr val="FF0000"/>
                </a:solidFill>
              </a:rPr>
              <a:t> </a:t>
            </a:r>
            <a:r>
              <a:rPr lang="en-US" sz="2500" smtClean="0">
                <a:solidFill>
                  <a:srgbClr val="002060"/>
                </a:solidFill>
              </a:rPr>
              <a:t>Need target system with helium/tritium/deuterium cells.</a:t>
            </a:r>
          </a:p>
          <a:p>
            <a:pPr algn="just" eaLnBrk="1" hangingPunct="1"/>
            <a:r>
              <a:rPr lang="en-US" sz="2500" smtClean="0">
                <a:solidFill>
                  <a:srgbClr val="FF0000"/>
                </a:solidFill>
              </a:rPr>
              <a:t> </a:t>
            </a:r>
            <a:r>
              <a:rPr lang="en-US" sz="2500" smtClean="0">
                <a:solidFill>
                  <a:srgbClr val="002060"/>
                </a:solidFill>
              </a:rPr>
              <a:t>Normalize </a:t>
            </a:r>
            <a:r>
              <a:rPr lang="en-US" sz="2500" i="1" smtClean="0">
                <a:solidFill>
                  <a:srgbClr val="002060"/>
                </a:solidFill>
              </a:rPr>
              <a:t>F</a:t>
            </a:r>
            <a:r>
              <a:rPr lang="en-US" sz="2500" i="1" baseline="-25000" smtClean="0">
                <a:solidFill>
                  <a:srgbClr val="002060"/>
                </a:solidFill>
              </a:rPr>
              <a:t>2</a:t>
            </a:r>
            <a:r>
              <a:rPr lang="en-US" sz="2500" i="1" baseline="52000" smtClean="0">
                <a:solidFill>
                  <a:srgbClr val="002060"/>
                </a:solidFill>
              </a:rPr>
              <a:t>n</a:t>
            </a:r>
            <a:r>
              <a:rPr lang="en-US" sz="2500" i="1" smtClean="0">
                <a:solidFill>
                  <a:srgbClr val="002060"/>
                </a:solidFill>
              </a:rPr>
              <a:t>/F</a:t>
            </a:r>
            <a:r>
              <a:rPr lang="en-US" sz="2500" i="1" baseline="-25000" smtClean="0">
                <a:solidFill>
                  <a:srgbClr val="002060"/>
                </a:solidFill>
              </a:rPr>
              <a:t>2</a:t>
            </a:r>
            <a:r>
              <a:rPr lang="en-US" sz="2500" i="1" baseline="50000" smtClean="0">
                <a:solidFill>
                  <a:srgbClr val="002060"/>
                </a:solidFill>
              </a:rPr>
              <a:t>p</a:t>
            </a:r>
            <a:r>
              <a:rPr lang="en-US" sz="2500" i="1" baseline="5000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500" smtClean="0">
                <a:solidFill>
                  <a:srgbClr val="002060"/>
                </a:solidFill>
              </a:rPr>
              <a:t>results to low-</a:t>
            </a:r>
            <a:r>
              <a:rPr lang="en-US" sz="2500" i="1" smtClean="0">
                <a:solidFill>
                  <a:srgbClr val="002060"/>
                </a:solidFill>
              </a:rPr>
              <a:t>x </a:t>
            </a:r>
            <a:r>
              <a:rPr lang="en-US" sz="2500" smtClean="0">
                <a:solidFill>
                  <a:srgbClr val="002060"/>
                </a:solidFill>
              </a:rPr>
              <a:t>data</a:t>
            </a:r>
            <a:r>
              <a:rPr lang="en-US" sz="2500" i="1" smtClean="0">
                <a:solidFill>
                  <a:srgbClr val="002060"/>
                </a:solidFill>
              </a:rPr>
              <a:t> (</a:t>
            </a:r>
            <a:r>
              <a:rPr lang="en-US" sz="2500" smtClean="0">
                <a:solidFill>
                  <a:srgbClr val="002060"/>
                </a:solidFill>
              </a:rPr>
              <a:t>no theory error) from SLAC (overall normalization uncertainty ±0.01).</a:t>
            </a:r>
          </a:p>
          <a:p>
            <a:pPr algn="just" eaLnBrk="1" hangingPunct="1"/>
            <a:endParaRPr lang="en-US" sz="24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62050"/>
            <a:ext cx="8202613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898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8686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FF0000"/>
                </a:solidFill>
              </a:rPr>
              <a:t>  The Super BigBite (SBB) Hall A Spectrometer</a:t>
            </a:r>
          </a:p>
          <a:p>
            <a:r>
              <a:rPr lang="en-US" sz="2200">
                <a:solidFill>
                  <a:srgbClr val="0070C0"/>
                </a:solidFill>
              </a:rPr>
              <a:t>(shown for small angle and with hadron detection instrumentation)</a:t>
            </a:r>
          </a:p>
        </p:txBody>
      </p:sp>
      <p:sp>
        <p:nvSpPr>
          <p:cNvPr id="208899" name="TextBox 5"/>
          <p:cNvSpPr txBox="1">
            <a:spLocks noChangeArrowheads="1"/>
          </p:cNvSpPr>
          <p:nvPr/>
        </p:nvSpPr>
        <p:spPr bwMode="auto">
          <a:xfrm>
            <a:off x="2057400" y="5943600"/>
            <a:ext cx="571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>
                <a:solidFill>
                  <a:srgbClr val="002060"/>
                </a:solidFill>
              </a:rPr>
              <a:t>Large acceptance, moderate resolution</a:t>
            </a:r>
          </a:p>
          <a:p>
            <a:r>
              <a:rPr lang="en-US" sz="2300">
                <a:solidFill>
                  <a:srgbClr val="002060"/>
                </a:solidFill>
              </a:rPr>
              <a:t>Wide angular and momentum coverage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1" name="Picture 1" descr="rslac.jpeg"/>
          <p:cNvPicPr>
            <a:picLocks noChangeAspect="1"/>
          </p:cNvPicPr>
          <p:nvPr/>
        </p:nvPicPr>
        <p:blipFill>
          <a:blip r:embed="rId2" cstate="print"/>
          <a:srcRect t="8598" r="327" b="8273"/>
          <a:stretch>
            <a:fillRect/>
          </a:stretch>
        </p:blipFill>
        <p:spPr bwMode="auto">
          <a:xfrm>
            <a:off x="76200" y="2286000"/>
            <a:ext cx="47244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2" name="Picture 2" descr="rall.jpeg"/>
          <p:cNvPicPr>
            <a:picLocks noChangeAspect="1"/>
          </p:cNvPicPr>
          <p:nvPr/>
        </p:nvPicPr>
        <p:blipFill>
          <a:blip r:embed="rId3" cstate="print"/>
          <a:srcRect l="12727" r="12727"/>
          <a:stretch>
            <a:fillRect/>
          </a:stretch>
        </p:blipFill>
        <p:spPr bwMode="auto">
          <a:xfrm>
            <a:off x="4572000" y="838200"/>
            <a:ext cx="455295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3" name="TextBox 3"/>
          <p:cNvSpPr txBox="1">
            <a:spLocks noChangeArrowheads="1"/>
          </p:cNvSpPr>
          <p:nvPr/>
        </p:nvSpPr>
        <p:spPr bwMode="auto">
          <a:xfrm>
            <a:off x="152400" y="914400"/>
            <a:ext cx="45434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002060"/>
                </a:solidFill>
              </a:rPr>
              <a:t>SLAC/CERN data show that the</a:t>
            </a:r>
          </a:p>
          <a:p>
            <a:r>
              <a:rPr lang="en-US" sz="2200">
                <a:solidFill>
                  <a:srgbClr val="002060"/>
                </a:solidFill>
              </a:rPr>
              <a:t>ratio </a:t>
            </a:r>
            <a:r>
              <a:rPr lang="en-US" sz="2200" i="1">
                <a:solidFill>
                  <a:srgbClr val="002060"/>
                </a:solidFill>
              </a:rPr>
              <a:t>R=</a:t>
            </a:r>
            <a:r>
              <a:rPr lang="el-GR" sz="2200" i="1">
                <a:solidFill>
                  <a:srgbClr val="002060"/>
                </a:solidFill>
              </a:rPr>
              <a:t>σ</a:t>
            </a:r>
            <a:r>
              <a:rPr lang="en-US" sz="2200" i="1" baseline="-25000">
                <a:solidFill>
                  <a:srgbClr val="002060"/>
                </a:solidFill>
              </a:rPr>
              <a:t>L</a:t>
            </a:r>
            <a:r>
              <a:rPr lang="en-US" sz="2200" i="1">
                <a:solidFill>
                  <a:srgbClr val="002060"/>
                </a:solidFill>
              </a:rPr>
              <a:t>/</a:t>
            </a:r>
            <a:r>
              <a:rPr lang="el-GR" sz="2200" i="1">
                <a:solidFill>
                  <a:srgbClr val="002060"/>
                </a:solidFill>
              </a:rPr>
              <a:t>σ</a:t>
            </a:r>
            <a:r>
              <a:rPr lang="en-US" sz="2200" i="1" baseline="-25000">
                <a:solidFill>
                  <a:srgbClr val="002060"/>
                </a:solidFill>
              </a:rPr>
              <a:t>T</a:t>
            </a:r>
            <a:r>
              <a:rPr lang="en-US" sz="2200" i="1">
                <a:solidFill>
                  <a:srgbClr val="002060"/>
                </a:solidFill>
              </a:rPr>
              <a:t> </a:t>
            </a:r>
            <a:r>
              <a:rPr lang="en-US" sz="2200">
                <a:solidFill>
                  <a:srgbClr val="002060"/>
                </a:solidFill>
              </a:rPr>
              <a:t>is the same for all</a:t>
            </a:r>
          </a:p>
          <a:p>
            <a:r>
              <a:rPr lang="en-US" sz="2200">
                <a:solidFill>
                  <a:srgbClr val="002060"/>
                </a:solidFill>
              </a:rPr>
              <a:t>nuclei within experimental errors</a:t>
            </a:r>
          </a:p>
        </p:txBody>
      </p:sp>
      <p:sp>
        <p:nvSpPr>
          <p:cNvPr id="209924" name="TextBox 1"/>
          <p:cNvSpPr txBox="1">
            <a:spLocks noChangeArrowheads="1"/>
          </p:cNvSpPr>
          <p:nvPr/>
        </p:nvSpPr>
        <p:spPr bwMode="auto">
          <a:xfrm>
            <a:off x="381000" y="5783263"/>
            <a:ext cx="57642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aseline="30000">
                <a:solidFill>
                  <a:srgbClr val="00B050"/>
                </a:solidFill>
              </a:rPr>
              <a:t>3</a:t>
            </a:r>
            <a:r>
              <a:rPr lang="en-US" sz="2200">
                <a:solidFill>
                  <a:srgbClr val="00B050"/>
                </a:solidFill>
              </a:rPr>
              <a:t>He/</a:t>
            </a:r>
            <a:r>
              <a:rPr lang="en-US" sz="2200" baseline="30000">
                <a:solidFill>
                  <a:srgbClr val="00B050"/>
                </a:solidFill>
              </a:rPr>
              <a:t>3</a:t>
            </a:r>
            <a:r>
              <a:rPr lang="en-US" sz="2200">
                <a:solidFill>
                  <a:srgbClr val="00B050"/>
                </a:solidFill>
              </a:rPr>
              <a:t>H JLab data will be of better precision</a:t>
            </a:r>
          </a:p>
          <a:p>
            <a:r>
              <a:rPr lang="en-US" sz="2200">
                <a:solidFill>
                  <a:srgbClr val="00B050"/>
                </a:solidFill>
              </a:rPr>
              <a:t> than SLAC data [wider angular (</a:t>
            </a:r>
            <a:r>
              <a:rPr lang="el-GR" sz="2200">
                <a:solidFill>
                  <a:srgbClr val="00B050"/>
                </a:solidFill>
              </a:rPr>
              <a:t>ε</a:t>
            </a:r>
            <a:r>
              <a:rPr lang="en-US" sz="2200">
                <a:solidFill>
                  <a:srgbClr val="00B050"/>
                </a:solidFill>
              </a:rPr>
              <a:t>) range!]</a:t>
            </a:r>
          </a:p>
        </p:txBody>
      </p:sp>
      <p:sp>
        <p:nvSpPr>
          <p:cNvPr id="209925" name="Title 2"/>
          <p:cNvSpPr txBox="1">
            <a:spLocks/>
          </p:cNvSpPr>
          <p:nvPr/>
        </p:nvSpPr>
        <p:spPr bwMode="auto">
          <a:xfrm>
            <a:off x="381000" y="152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i="1">
                <a:solidFill>
                  <a:srgbClr val="FF0000"/>
                </a:solidFill>
              </a:rPr>
              <a:t>R=</a:t>
            </a:r>
            <a:r>
              <a:rPr lang="el-GR" sz="3200" i="1">
                <a:solidFill>
                  <a:srgbClr val="FF0000"/>
                </a:solidFill>
              </a:rPr>
              <a:t>σ</a:t>
            </a:r>
            <a:r>
              <a:rPr lang="en-US" sz="3200" i="1" baseline="-25000">
                <a:solidFill>
                  <a:srgbClr val="FF0000"/>
                </a:solidFill>
              </a:rPr>
              <a:t>L</a:t>
            </a:r>
            <a:r>
              <a:rPr lang="en-US" sz="3200" i="1">
                <a:solidFill>
                  <a:srgbClr val="FF0000"/>
                </a:solidFill>
              </a:rPr>
              <a:t>/</a:t>
            </a:r>
            <a:r>
              <a:rPr lang="el-GR" sz="3200" i="1">
                <a:solidFill>
                  <a:srgbClr val="FF0000"/>
                </a:solidFill>
              </a:rPr>
              <a:t>σ</a:t>
            </a:r>
            <a:r>
              <a:rPr lang="en-US" sz="3200" i="1" baseline="-25000">
                <a:solidFill>
                  <a:srgbClr val="FF0000"/>
                </a:solidFill>
              </a:rPr>
              <a:t>T</a:t>
            </a:r>
            <a:r>
              <a:rPr lang="en-US" sz="3200" i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054100"/>
          </a:xfrm>
        </p:spPr>
        <p:txBody>
          <a:bodyPr/>
          <a:lstStyle/>
          <a:p>
            <a:pPr algn="l"/>
            <a:r>
              <a:rPr lang="en-US" sz="3200" b="1" smtClean="0">
                <a:latin typeface="Calibri" pitchFamily="34" charset="0"/>
              </a:rPr>
              <a:t>Tritium target at JLab</a:t>
            </a:r>
          </a:p>
        </p:txBody>
      </p:sp>
      <p:pic>
        <p:nvPicPr>
          <p:cNvPr id="210946" name="Picture 3" descr="target_joke"/>
          <p:cNvPicPr>
            <a:picLocks noChangeAspect="1" noChangeArrowheads="1"/>
          </p:cNvPicPr>
          <p:nvPr/>
        </p:nvPicPr>
        <p:blipFill>
          <a:blip r:embed="rId2" cstate="print"/>
          <a:srcRect l="14999" r="10001"/>
          <a:stretch>
            <a:fillRect/>
          </a:stretch>
        </p:blipFill>
        <p:spPr bwMode="auto">
          <a:xfrm>
            <a:off x="457200" y="838200"/>
            <a:ext cx="42878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7" name="Rectangle 4"/>
          <p:cNvSpPr>
            <a:spLocks noChangeArrowheads="1"/>
          </p:cNvSpPr>
          <p:nvPr/>
        </p:nvSpPr>
        <p:spPr bwMode="auto">
          <a:xfrm>
            <a:off x="5410200" y="2765425"/>
            <a:ext cx="3124200" cy="3224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ctr"/>
            <a:r>
              <a:rPr lang="en-US" sz="20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Tritium Target Task Force</a:t>
            </a:r>
            <a:endParaRPr lang="en-US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ctr"/>
            <a:r>
              <a:rPr lang="en-US" sz="14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E. J. Beise (U. of Maryland) </a:t>
            </a:r>
          </a:p>
          <a:p>
            <a:pPr algn="ctr"/>
            <a:r>
              <a:rPr lang="en-US" sz="14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B. Brajuskovic (Argonne) </a:t>
            </a:r>
          </a:p>
          <a:p>
            <a:pPr algn="ctr"/>
            <a:r>
              <a:rPr lang="en-US" sz="14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R. J. Holt (Argonne)</a:t>
            </a:r>
          </a:p>
          <a:p>
            <a:pPr algn="ctr"/>
            <a:r>
              <a:rPr lang="en-US" sz="14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W. Korsch (U. of Kentucky)</a:t>
            </a:r>
          </a:p>
          <a:p>
            <a:pPr algn="ctr"/>
            <a:r>
              <a:rPr lang="en-US" sz="14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A. T. Katramatou (Kent State U.) </a:t>
            </a:r>
          </a:p>
          <a:p>
            <a:pPr algn="ctr"/>
            <a:r>
              <a:rPr lang="en-US" sz="14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D. Meekins (JLab)</a:t>
            </a:r>
          </a:p>
          <a:p>
            <a:pPr algn="ctr"/>
            <a:r>
              <a:rPr lang="en-US" sz="14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T. O’Connor (Argonne)</a:t>
            </a:r>
          </a:p>
          <a:p>
            <a:pPr algn="ctr"/>
            <a:r>
              <a:rPr lang="en-US" sz="14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G. G. Petratos (Kent State U.) </a:t>
            </a:r>
          </a:p>
          <a:p>
            <a:pPr algn="ctr"/>
            <a:r>
              <a:rPr lang="en-US" sz="14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R. Ransome (Rutgers U.) </a:t>
            </a:r>
          </a:p>
          <a:p>
            <a:pPr algn="ctr"/>
            <a:r>
              <a:rPr lang="en-US" sz="14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P. Solvignon (JLab) </a:t>
            </a:r>
          </a:p>
          <a:p>
            <a:pPr algn="ctr"/>
            <a:r>
              <a:rPr lang="en-US" sz="14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B. Wojtsekhowski (JLab)</a:t>
            </a:r>
            <a:endParaRPr lang="en-US" sz="140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algn="ctr" eaLnBrk="0" hangingPunct="0"/>
            <a:endParaRPr lang="en-US" sz="1400" b="1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210948" name="Text Box 5"/>
          <p:cNvSpPr txBox="1">
            <a:spLocks noChangeArrowheads="1"/>
          </p:cNvSpPr>
          <p:nvPr/>
        </p:nvSpPr>
        <p:spPr bwMode="auto">
          <a:xfrm>
            <a:off x="5410200" y="5943600"/>
            <a:ext cx="28781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JLab Review:  June 3, 2010</a:t>
            </a:r>
          </a:p>
          <a:p>
            <a:r>
              <a:rPr lang="en-US">
                <a:latin typeface="Calibri" pitchFamily="34" charset="0"/>
              </a:rPr>
              <a:t>-&gt;  “</a:t>
            </a:r>
            <a:r>
              <a:rPr lang="en-US" b="1">
                <a:latin typeface="Calibri" pitchFamily="34" charset="0"/>
              </a:rPr>
              <a:t>No direct show stopper</a:t>
            </a:r>
            <a:r>
              <a:rPr lang="en-US">
                <a:latin typeface="Calibri" pitchFamily="34" charset="0"/>
              </a:rPr>
              <a:t>”</a:t>
            </a:r>
          </a:p>
        </p:txBody>
      </p:sp>
      <p:pic>
        <p:nvPicPr>
          <p:cNvPr id="210949" name="Picture 6" descr="Target Cells, array of 5"/>
          <p:cNvPicPr>
            <a:picLocks noChangeAspect="1" noChangeArrowheads="1"/>
          </p:cNvPicPr>
          <p:nvPr/>
        </p:nvPicPr>
        <p:blipFill>
          <a:blip r:embed="rId3" cstate="print"/>
          <a:srcRect l="10965" t="6816" r="20102" b="6816"/>
          <a:stretch>
            <a:fillRect/>
          </a:stretch>
        </p:blipFill>
        <p:spPr bwMode="auto">
          <a:xfrm>
            <a:off x="5334000" y="381000"/>
            <a:ext cx="32004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50" name="Text Box 7"/>
          <p:cNvSpPr txBox="1">
            <a:spLocks noChangeArrowheads="1"/>
          </p:cNvSpPr>
          <p:nvPr/>
        </p:nvSpPr>
        <p:spPr bwMode="auto">
          <a:xfrm>
            <a:off x="838200" y="5638800"/>
            <a:ext cx="30940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E12-10-103   G. Petratos </a:t>
            </a:r>
            <a:r>
              <a:rPr lang="en-US" i="1">
                <a:latin typeface="Calibri" pitchFamily="34" charset="0"/>
              </a:rPr>
              <a:t>et al</a:t>
            </a:r>
          </a:p>
          <a:p>
            <a:r>
              <a:rPr lang="en-US">
                <a:latin typeface="Calibri" pitchFamily="34" charset="0"/>
              </a:rPr>
              <a:t>PAC 36: conditionally approved</a:t>
            </a:r>
          </a:p>
        </p:txBody>
      </p:sp>
      <p:sp>
        <p:nvSpPr>
          <p:cNvPr id="210951" name="Text Box 8"/>
          <p:cNvSpPr txBox="1">
            <a:spLocks noChangeArrowheads="1"/>
          </p:cNvSpPr>
          <p:nvPr/>
        </p:nvSpPr>
        <p:spPr bwMode="auto">
          <a:xfrm>
            <a:off x="1752600" y="411480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B808AB"/>
                </a:solidFill>
              </a:rPr>
              <a:t>1000 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Curious tritium facts</a:t>
            </a:r>
          </a:p>
        </p:txBody>
      </p:sp>
      <p:sp>
        <p:nvSpPr>
          <p:cNvPr id="211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Ship tritium gas Fedex, if &lt; 1080 Ci</a:t>
            </a:r>
          </a:p>
          <a:p>
            <a:r>
              <a:rPr lang="en-US" sz="2400" smtClean="0"/>
              <a:t>If &gt;0.8 g or 8 kCi, nuclear facility</a:t>
            </a:r>
          </a:p>
          <a:p>
            <a:r>
              <a:rPr lang="en-US" sz="2400" smtClean="0"/>
              <a:t>If &gt;2000 psi, “tritium-assisted” embrittlement</a:t>
            </a:r>
          </a:p>
          <a:p>
            <a:r>
              <a:rPr lang="en-US" sz="2400" smtClean="0"/>
              <a:t>Person at site boundary (95 m),  95</a:t>
            </a:r>
            <a:r>
              <a:rPr lang="en-US" sz="2400" baseline="30000" smtClean="0"/>
              <a:t>th</a:t>
            </a:r>
            <a:r>
              <a:rPr lang="en-US" sz="2400" smtClean="0"/>
              <a:t> percentile meteorology for Norfolk, 8760 hours of data,100% HTO, &lt; </a:t>
            </a:r>
            <a:r>
              <a:rPr lang="en-US" sz="2400" smtClean="0">
                <a:solidFill>
                  <a:schemeClr val="accent2"/>
                </a:solidFill>
              </a:rPr>
              <a:t>3.4 mrem*</a:t>
            </a:r>
            <a:endParaRPr lang="en-US" sz="2400" smtClean="0"/>
          </a:p>
          <a:p>
            <a:r>
              <a:rPr lang="en-US" sz="2400" smtClean="0"/>
              <a:t>All 1000 Ci inhaled (extremely unlikely scenario)</a:t>
            </a:r>
            <a:endParaRPr lang="en-US" sz="2800" smtClean="0"/>
          </a:p>
          <a:p>
            <a:pPr lvl="1"/>
            <a:r>
              <a:rPr lang="en-US" sz="2400" smtClean="0"/>
              <a:t>64 mrem/mCi ingested  -&gt; 3.2 rem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480218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313" y="1311275"/>
            <a:ext cx="40925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062288"/>
            <a:ext cx="3951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4659313" y="4114800"/>
            <a:ext cx="428942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solidFill>
                  <a:srgbClr val="002060"/>
                </a:solidFill>
              </a:rPr>
              <a:t>PAC36:</a:t>
            </a:r>
            <a:r>
              <a:rPr lang="en-US"/>
              <a:t>  </a:t>
            </a:r>
            <a:r>
              <a:rPr lang="en-US" sz="1700">
                <a:solidFill>
                  <a:srgbClr val="FF0000"/>
                </a:solidFill>
              </a:rPr>
              <a:t>Conditional approval based on</a:t>
            </a:r>
          </a:p>
          <a:p>
            <a:r>
              <a:rPr lang="en-US" sz="1700">
                <a:solidFill>
                  <a:srgbClr val="FF0000"/>
                </a:solidFill>
              </a:rPr>
              <a:t>               detailed detector design</a:t>
            </a:r>
          </a:p>
          <a:p>
            <a:endParaRPr lang="en-US" sz="1700"/>
          </a:p>
          <a:p>
            <a:r>
              <a:rPr lang="en-US" sz="1700">
                <a:solidFill>
                  <a:srgbClr val="FF0000"/>
                </a:solidFill>
              </a:rPr>
              <a:t>              </a:t>
            </a:r>
            <a:r>
              <a:rPr lang="en-US" sz="1700">
                <a:solidFill>
                  <a:srgbClr val="00B050"/>
                </a:solidFill>
              </a:rPr>
              <a:t>Previous conditional approval by</a:t>
            </a:r>
          </a:p>
          <a:p>
            <a:r>
              <a:rPr lang="en-US" sz="1700">
                <a:solidFill>
                  <a:srgbClr val="00B050"/>
                </a:solidFill>
              </a:rPr>
              <a:t>              PAC30 on “review of safety </a:t>
            </a:r>
          </a:p>
          <a:p>
            <a:r>
              <a:rPr lang="en-US" sz="1700">
                <a:solidFill>
                  <a:srgbClr val="00B050"/>
                </a:solidFill>
              </a:rPr>
              <a:t>              aspects of </a:t>
            </a:r>
            <a:r>
              <a:rPr lang="en-US" sz="1700" baseline="30000">
                <a:solidFill>
                  <a:srgbClr val="00B050"/>
                </a:solidFill>
              </a:rPr>
              <a:t>3</a:t>
            </a:r>
            <a:r>
              <a:rPr lang="en-US" sz="1700">
                <a:solidFill>
                  <a:srgbClr val="00B050"/>
                </a:solidFill>
              </a:rPr>
              <a:t>H target” removed!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1"/>
          <p:cNvSpPr>
            <a:spLocks noGrp="1"/>
          </p:cNvSpPr>
          <p:nvPr>
            <p:ph type="title"/>
          </p:nvPr>
        </p:nvSpPr>
        <p:spPr>
          <a:xfrm>
            <a:off x="1447800" y="350838"/>
            <a:ext cx="6096000" cy="563562"/>
          </a:xfrm>
        </p:spPr>
        <p:txBody>
          <a:bodyPr/>
          <a:lstStyle/>
          <a:p>
            <a:r>
              <a:rPr lang="en-US" sz="2600" smtClean="0">
                <a:solidFill>
                  <a:srgbClr val="FF0000"/>
                </a:solidFill>
              </a:rPr>
              <a:t/>
            </a:r>
            <a:br>
              <a:rPr lang="en-US" sz="2600" smtClean="0">
                <a:solidFill>
                  <a:srgbClr val="FF0000"/>
                </a:solidFill>
              </a:rPr>
            </a:br>
            <a:r>
              <a:rPr lang="en-US" sz="2800" smtClean="0">
                <a:solidFill>
                  <a:srgbClr val="FF0000"/>
                </a:solidFill>
              </a:rPr>
              <a:t>The Target System</a:t>
            </a:r>
            <a:br>
              <a:rPr lang="en-US" sz="2800" smtClean="0">
                <a:solidFill>
                  <a:srgbClr val="FF0000"/>
                </a:solidFill>
              </a:rPr>
            </a:br>
            <a:endParaRPr lang="en-US" sz="2800" smtClean="0">
              <a:solidFill>
                <a:srgbClr val="FF0000"/>
              </a:solidFill>
            </a:endParaRPr>
          </a:p>
        </p:txBody>
      </p:sp>
      <p:pic>
        <p:nvPicPr>
          <p:cNvPr id="212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90725"/>
            <a:ext cx="4572000" cy="3563938"/>
          </a:xfrm>
        </p:spPr>
      </p:pic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057400"/>
            <a:ext cx="45720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6" name="TextBox 6"/>
          <p:cNvSpPr txBox="1">
            <a:spLocks noChangeArrowheads="1"/>
          </p:cNvSpPr>
          <p:nvPr/>
        </p:nvSpPr>
        <p:spPr bwMode="auto">
          <a:xfrm>
            <a:off x="609600" y="914400"/>
            <a:ext cx="8153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(</a:t>
            </a:r>
            <a:r>
              <a:rPr lang="en-US" sz="2200">
                <a:solidFill>
                  <a:schemeClr val="accent2"/>
                </a:solidFill>
              </a:rPr>
              <a:t>Tritium, Helium-3, Deuterium, Hydrogen, Aluminum Dummy)</a:t>
            </a:r>
          </a:p>
        </p:txBody>
      </p:sp>
      <p:sp>
        <p:nvSpPr>
          <p:cNvPr id="212997" name="TextBox 7"/>
          <p:cNvSpPr txBox="1">
            <a:spLocks noChangeArrowheads="1"/>
          </p:cNvSpPr>
          <p:nvPr/>
        </p:nvSpPr>
        <p:spPr bwMode="auto">
          <a:xfrm>
            <a:off x="1066800" y="1535113"/>
            <a:ext cx="2465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</a:rPr>
              <a:t>The 5-cell assembly</a:t>
            </a:r>
          </a:p>
        </p:txBody>
      </p:sp>
      <p:sp>
        <p:nvSpPr>
          <p:cNvPr id="212998" name="TextBox 8"/>
          <p:cNvSpPr txBox="1">
            <a:spLocks noChangeArrowheads="1"/>
          </p:cNvSpPr>
          <p:nvPr/>
        </p:nvSpPr>
        <p:spPr bwMode="auto">
          <a:xfrm>
            <a:off x="5870575" y="1524000"/>
            <a:ext cx="1355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</a:rPr>
              <a:t>Single cell</a:t>
            </a:r>
          </a:p>
        </p:txBody>
      </p:sp>
      <p:sp>
        <p:nvSpPr>
          <p:cNvPr id="212999" name="TextBox 7"/>
          <p:cNvSpPr txBox="1">
            <a:spLocks noChangeArrowheads="1"/>
          </p:cNvSpPr>
          <p:nvPr/>
        </p:nvSpPr>
        <p:spPr bwMode="auto">
          <a:xfrm>
            <a:off x="762000" y="5791200"/>
            <a:ext cx="784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C00000"/>
                </a:solidFill>
              </a:rPr>
              <a:t>Details: </a:t>
            </a:r>
            <a:r>
              <a:rPr lang="en-US" sz="2100" i="1">
                <a:solidFill>
                  <a:srgbClr val="C00000"/>
                </a:solidFill>
              </a:rPr>
              <a:t>Conceptual Design of a Tritium Gas Target for JLab</a:t>
            </a:r>
            <a:r>
              <a:rPr lang="en-US" sz="2100">
                <a:solidFill>
                  <a:srgbClr val="C00000"/>
                </a:solidFill>
              </a:rPr>
              <a:t>,        Tritium Target  Task Force, Roy J. Holt </a:t>
            </a:r>
            <a:r>
              <a:rPr lang="en-US" sz="2100" i="1">
                <a:solidFill>
                  <a:srgbClr val="C00000"/>
                </a:solidFill>
              </a:rPr>
              <a:t>et al</a:t>
            </a:r>
            <a:r>
              <a:rPr lang="en-US" sz="2100">
                <a:solidFill>
                  <a:srgbClr val="C00000"/>
                </a:solidFill>
              </a:rPr>
              <a:t>., May 2010.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extBox 3"/>
          <p:cNvSpPr txBox="1">
            <a:spLocks noChangeArrowheads="1"/>
          </p:cNvSpPr>
          <p:nvPr/>
        </p:nvSpPr>
        <p:spPr bwMode="auto">
          <a:xfrm>
            <a:off x="1066800" y="533400"/>
            <a:ext cx="763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Possible Jlab - Hall A Data for </a:t>
            </a:r>
            <a:r>
              <a:rPr lang="en-US" sz="2400" i="1">
                <a:solidFill>
                  <a:srgbClr val="FF0000"/>
                </a:solidFill>
              </a:rPr>
              <a:t>F</a:t>
            </a:r>
            <a:r>
              <a:rPr lang="en-US" sz="2400" i="1" baseline="-25000">
                <a:solidFill>
                  <a:srgbClr val="FF0000"/>
                </a:solidFill>
              </a:rPr>
              <a:t>2</a:t>
            </a:r>
            <a:r>
              <a:rPr lang="en-US" sz="2400" i="1" baseline="50000">
                <a:solidFill>
                  <a:srgbClr val="FF0000"/>
                </a:solidFill>
              </a:rPr>
              <a:t>n</a:t>
            </a:r>
            <a:r>
              <a:rPr lang="en-US" sz="2400" i="1">
                <a:solidFill>
                  <a:srgbClr val="FF0000"/>
                </a:solidFill>
              </a:rPr>
              <a:t>/F</a:t>
            </a:r>
            <a:r>
              <a:rPr lang="en-US" sz="2400" i="1" baseline="-25000">
                <a:solidFill>
                  <a:srgbClr val="FF0000"/>
                </a:solidFill>
              </a:rPr>
              <a:t>2</a:t>
            </a:r>
            <a:r>
              <a:rPr lang="en-US" sz="2400" i="1" baseline="50000">
                <a:solidFill>
                  <a:srgbClr val="FF0000"/>
                </a:solidFill>
              </a:rPr>
              <a:t>p</a:t>
            </a:r>
            <a:r>
              <a:rPr lang="en-US" sz="2400" baseline="50000">
                <a:solidFill>
                  <a:srgbClr val="FF0000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and </a:t>
            </a:r>
            <a:r>
              <a:rPr lang="en-US" sz="2400" i="1">
                <a:solidFill>
                  <a:srgbClr val="FF0000"/>
                </a:solidFill>
              </a:rPr>
              <a:t>d/u</a:t>
            </a:r>
            <a:r>
              <a:rPr lang="en-US" sz="2400">
                <a:solidFill>
                  <a:srgbClr val="FF0000"/>
                </a:solidFill>
              </a:rPr>
              <a:t> Ratios</a:t>
            </a:r>
            <a:r>
              <a:rPr lang="en-US" sz="2400" baseline="500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15042" name="Picture 1"/>
          <p:cNvPicPr>
            <a:picLocks noChangeAspect="1"/>
          </p:cNvPicPr>
          <p:nvPr/>
        </p:nvPicPr>
        <p:blipFill>
          <a:blip r:embed="rId2" cstate="print"/>
          <a:srcRect l="5347" t="15108" r="4076" b="7556"/>
          <a:stretch>
            <a:fillRect/>
          </a:stretch>
        </p:blipFill>
        <p:spPr bwMode="auto">
          <a:xfrm>
            <a:off x="0" y="1020763"/>
            <a:ext cx="4591050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3" name="Picture 2"/>
          <p:cNvPicPr>
            <a:picLocks noChangeAspect="1"/>
          </p:cNvPicPr>
          <p:nvPr/>
        </p:nvPicPr>
        <p:blipFill>
          <a:blip r:embed="rId3" cstate="print"/>
          <a:srcRect l="5655" t="16888" r="4710" b="8446"/>
          <a:stretch>
            <a:fillRect/>
          </a:stretch>
        </p:blipFill>
        <p:spPr bwMode="auto">
          <a:xfrm>
            <a:off x="4572000" y="1173163"/>
            <a:ext cx="455295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5" name="Picture 1" descr="halzen.jpeg"/>
          <p:cNvPicPr>
            <a:picLocks noChangeAspect="1"/>
          </p:cNvPicPr>
          <p:nvPr/>
        </p:nvPicPr>
        <p:blipFill>
          <a:blip r:embed="rId2" cstate="print"/>
          <a:srcRect l="3333" r="4443" b="1111"/>
          <a:stretch>
            <a:fillRect/>
          </a:stretch>
        </p:blipFill>
        <p:spPr bwMode="auto">
          <a:xfrm>
            <a:off x="0" y="2065338"/>
            <a:ext cx="4587875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6" name="Picture 2" descr="henley.jpeg"/>
          <p:cNvPicPr>
            <a:picLocks noChangeAspect="1"/>
          </p:cNvPicPr>
          <p:nvPr/>
        </p:nvPicPr>
        <p:blipFill>
          <a:blip r:embed="rId3" cstate="print"/>
          <a:srcRect l="2222" t="3987" r="2222" b="5424"/>
          <a:stretch>
            <a:fillRect/>
          </a:stretch>
        </p:blipFill>
        <p:spPr bwMode="auto">
          <a:xfrm>
            <a:off x="4191000" y="2209800"/>
            <a:ext cx="4953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67" name="TextBox 3"/>
          <p:cNvSpPr txBox="1">
            <a:spLocks noChangeArrowheads="1"/>
          </p:cNvSpPr>
          <p:nvPr/>
        </p:nvSpPr>
        <p:spPr bwMode="auto">
          <a:xfrm>
            <a:off x="914400" y="762000"/>
            <a:ext cx="706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     </a:t>
            </a:r>
            <a:r>
              <a:rPr lang="en-US" sz="2400" i="1">
                <a:solidFill>
                  <a:srgbClr val="FF0000"/>
                </a:solidFill>
              </a:rPr>
              <a:t>F</a:t>
            </a:r>
            <a:r>
              <a:rPr lang="en-US" sz="2400" i="1" baseline="-25000">
                <a:solidFill>
                  <a:srgbClr val="FF0000"/>
                </a:solidFill>
              </a:rPr>
              <a:t>2</a:t>
            </a:r>
            <a:r>
              <a:rPr lang="en-US" sz="2400" i="1" baseline="50000">
                <a:solidFill>
                  <a:srgbClr val="FF0000"/>
                </a:solidFill>
              </a:rPr>
              <a:t>n</a:t>
            </a:r>
            <a:r>
              <a:rPr lang="en-US" sz="2400" i="1">
                <a:solidFill>
                  <a:srgbClr val="FF0000"/>
                </a:solidFill>
              </a:rPr>
              <a:t>/F</a:t>
            </a:r>
            <a:r>
              <a:rPr lang="en-US" sz="2400" i="1" baseline="-25000">
                <a:solidFill>
                  <a:srgbClr val="FF0000"/>
                </a:solidFill>
              </a:rPr>
              <a:t>2</a:t>
            </a:r>
            <a:r>
              <a:rPr lang="en-US" sz="2400" i="1" baseline="50000">
                <a:solidFill>
                  <a:srgbClr val="FF0000"/>
                </a:solidFill>
              </a:rPr>
              <a:t>p</a:t>
            </a:r>
            <a:r>
              <a:rPr lang="en-US" sz="2400" i="1">
                <a:solidFill>
                  <a:srgbClr val="FF0000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Ratio and EMC Effect are Elementary</a:t>
            </a:r>
          </a:p>
          <a:p>
            <a:r>
              <a:rPr lang="en-US" sz="2400">
                <a:solidFill>
                  <a:srgbClr val="FF0000"/>
                </a:solidFill>
              </a:rPr>
              <a:t>Undergraduate Nuclear-Particle Textbook Physics!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Other Physics Possibilities</a:t>
            </a:r>
          </a:p>
        </p:txBody>
      </p:sp>
      <p:sp>
        <p:nvSpPr>
          <p:cNvPr id="217090" name="Content Placeholder 3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33400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</a:pPr>
            <a:r>
              <a:rPr lang="en-US" sz="2500" dirty="0" smtClean="0">
                <a:solidFill>
                  <a:srgbClr val="00B050"/>
                </a:solidFill>
              </a:rPr>
              <a:t>Tritium target at </a:t>
            </a:r>
            <a:r>
              <a:rPr lang="en-US" sz="2500" dirty="0" err="1" smtClean="0">
                <a:solidFill>
                  <a:srgbClr val="00B050"/>
                </a:solidFill>
              </a:rPr>
              <a:t>Jlab</a:t>
            </a:r>
            <a:r>
              <a:rPr lang="en-US" sz="2500" dirty="0" smtClean="0">
                <a:solidFill>
                  <a:srgbClr val="00B050"/>
                </a:solidFill>
              </a:rPr>
              <a:t> opens up opportunities</a:t>
            </a:r>
            <a:endParaRPr lang="en-US" sz="2500" dirty="0" smtClean="0">
              <a:solidFill>
                <a:srgbClr val="00B050"/>
              </a:solidFill>
            </a:endParaRPr>
          </a:p>
          <a:p>
            <a:pPr lvl="1" algn="just" eaLnBrk="1" hangingPunct="1">
              <a:buClr>
                <a:srgbClr val="00B06E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Deep Inelastic scattering</a:t>
            </a:r>
          </a:p>
          <a:p>
            <a:pPr lvl="1" algn="just" eaLnBrk="1" hangingPunct="1">
              <a:buClr>
                <a:srgbClr val="00B06E"/>
              </a:buClr>
              <a:buFont typeface="Arial" charset="0"/>
              <a:buChar char="•"/>
            </a:pPr>
            <a:r>
              <a:rPr lang="en-US" sz="2200" i="1" dirty="0" smtClean="0">
                <a:solidFill>
                  <a:srgbClr val="00B050"/>
                </a:solidFill>
              </a:rPr>
              <a:t> </a:t>
            </a:r>
            <a:r>
              <a:rPr lang="en-US" sz="2200" i="1" dirty="0" smtClean="0">
                <a:solidFill>
                  <a:srgbClr val="C00000"/>
                </a:solidFill>
              </a:rPr>
              <a:t>x&gt;1 </a:t>
            </a:r>
            <a:r>
              <a:rPr lang="en-US" sz="2200" dirty="0" smtClean="0">
                <a:solidFill>
                  <a:srgbClr val="C00000"/>
                </a:solidFill>
              </a:rPr>
              <a:t>Inelastic</a:t>
            </a:r>
            <a:r>
              <a:rPr lang="en-US" sz="2200" i="1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scattering</a:t>
            </a:r>
          </a:p>
          <a:p>
            <a:pPr lvl="1" algn="just" eaLnBrk="1" hangingPunct="1">
              <a:buClr>
                <a:srgbClr val="00B06E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Quasi-elastic scattering</a:t>
            </a:r>
          </a:p>
          <a:p>
            <a:pPr lvl="1" algn="just" eaLnBrk="1" hangingPunct="1">
              <a:buClr>
                <a:srgbClr val="00B06E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Elastic scattering</a:t>
            </a:r>
          </a:p>
          <a:p>
            <a:pPr lvl="1" algn="just" eaLnBrk="1" hangingPunct="1">
              <a:buClr>
                <a:srgbClr val="00B06E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Semi-inclusive scattering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500" dirty="0" smtClean="0">
                <a:solidFill>
                  <a:schemeClr val="accent2"/>
                </a:solidFill>
              </a:rPr>
              <a:t>Collaboration has already submitted proposal for </a:t>
            </a:r>
            <a:r>
              <a:rPr lang="en-US" sz="2500" i="1" dirty="0" smtClean="0">
                <a:solidFill>
                  <a:schemeClr val="accent2"/>
                </a:solidFill>
              </a:rPr>
              <a:t>x&gt;1. </a:t>
            </a:r>
            <a:endParaRPr lang="en-US" sz="2500" dirty="0" smtClean="0">
              <a:solidFill>
                <a:schemeClr val="accent2"/>
              </a:solidFill>
            </a:endParaRPr>
          </a:p>
          <a:p>
            <a:pPr algn="just" eaLnBrk="1" hangingPunct="1">
              <a:buClr>
                <a:srgbClr val="FF0000"/>
              </a:buClr>
            </a:pPr>
            <a:r>
              <a:rPr lang="en-US" sz="2500" dirty="0" smtClean="0">
                <a:solidFill>
                  <a:schemeClr val="accent2"/>
                </a:solidFill>
              </a:rPr>
              <a:t>Collaboration plans to submit at least an elastic proposal after full approval of deep inelastic measurements.</a:t>
            </a:r>
          </a:p>
          <a:p>
            <a:pPr algn="just" eaLnBrk="1" hangingPunct="1"/>
            <a:endParaRPr lang="en-US" sz="24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219138" name="Content Placeholder 3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586740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</a:pPr>
            <a:r>
              <a:rPr lang="en-US" sz="2400" smtClean="0">
                <a:solidFill>
                  <a:schemeClr val="accent2"/>
                </a:solidFill>
              </a:rPr>
              <a:t>DIS from </a:t>
            </a:r>
            <a:r>
              <a:rPr lang="en-US" sz="2400" baseline="30000" smtClean="0">
                <a:solidFill>
                  <a:schemeClr val="accent2"/>
                </a:solidFill>
              </a:rPr>
              <a:t>3</a:t>
            </a:r>
            <a:r>
              <a:rPr lang="en-US" sz="2400" smtClean="0">
                <a:solidFill>
                  <a:schemeClr val="accent2"/>
                </a:solidFill>
              </a:rPr>
              <a:t>He and </a:t>
            </a:r>
            <a:r>
              <a:rPr lang="en-US" sz="2400" baseline="30000" smtClean="0">
                <a:solidFill>
                  <a:schemeClr val="accent2"/>
                </a:solidFill>
              </a:rPr>
              <a:t>3</a:t>
            </a:r>
            <a:r>
              <a:rPr lang="en-US" sz="2400" smtClean="0">
                <a:solidFill>
                  <a:schemeClr val="accent2"/>
                </a:solidFill>
              </a:rPr>
              <a:t>H with up to 11 GeV beams can provide: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2000" smtClean="0">
                <a:solidFill>
                  <a:srgbClr val="00B050"/>
                </a:solidFill>
              </a:rPr>
              <a:t> </a:t>
            </a:r>
            <a:r>
              <a:rPr lang="en-US" sz="2200" smtClean="0">
                <a:solidFill>
                  <a:srgbClr val="C00000"/>
                </a:solidFill>
              </a:rPr>
              <a:t>Measurements of </a:t>
            </a:r>
            <a:r>
              <a:rPr lang="en-US" sz="2200" i="1" smtClean="0">
                <a:solidFill>
                  <a:srgbClr val="C00000"/>
                </a:solidFill>
              </a:rPr>
              <a:t>F</a:t>
            </a:r>
            <a:r>
              <a:rPr lang="en-US" sz="2200" i="1" baseline="-25000" smtClean="0">
                <a:solidFill>
                  <a:srgbClr val="C00000"/>
                </a:solidFill>
              </a:rPr>
              <a:t>2</a:t>
            </a:r>
            <a:r>
              <a:rPr lang="en-US" sz="2200" i="1" baseline="50000" smtClean="0">
                <a:solidFill>
                  <a:srgbClr val="C00000"/>
                </a:solidFill>
              </a:rPr>
              <a:t>n</a:t>
            </a:r>
            <a:r>
              <a:rPr lang="en-US" sz="2200" i="1" smtClean="0">
                <a:solidFill>
                  <a:srgbClr val="C00000"/>
                </a:solidFill>
              </a:rPr>
              <a:t>/F</a:t>
            </a:r>
            <a:r>
              <a:rPr lang="en-US" sz="2200" i="1" baseline="-25000" smtClean="0">
                <a:solidFill>
                  <a:srgbClr val="C00000"/>
                </a:solidFill>
              </a:rPr>
              <a:t>2</a:t>
            </a:r>
            <a:r>
              <a:rPr lang="en-US" sz="2200" i="1" baseline="50000" smtClean="0">
                <a:solidFill>
                  <a:srgbClr val="C00000"/>
                </a:solidFill>
              </a:rPr>
              <a:t>p</a:t>
            </a:r>
            <a:r>
              <a:rPr lang="en-US" sz="2200" smtClean="0">
                <a:solidFill>
                  <a:srgbClr val="C00000"/>
                </a:solidFill>
              </a:rPr>
              <a:t> and </a:t>
            </a:r>
            <a:r>
              <a:rPr lang="en-US" sz="2200" i="1" smtClean="0">
                <a:solidFill>
                  <a:srgbClr val="C00000"/>
                </a:solidFill>
              </a:rPr>
              <a:t>d/u</a:t>
            </a:r>
            <a:r>
              <a:rPr lang="en-US" sz="2200" smtClean="0">
                <a:solidFill>
                  <a:srgbClr val="C00000"/>
                </a:solidFill>
              </a:rPr>
              <a:t> ratios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2200" smtClean="0">
                <a:solidFill>
                  <a:srgbClr val="00B050"/>
                </a:solidFill>
              </a:rPr>
              <a:t> </a:t>
            </a:r>
            <a:r>
              <a:rPr lang="en-US" sz="2200" smtClean="0">
                <a:solidFill>
                  <a:srgbClr val="C00000"/>
                </a:solidFill>
              </a:rPr>
              <a:t>Excellent constraint on models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2200" smtClean="0">
                <a:solidFill>
                  <a:srgbClr val="00B050"/>
                </a:solidFill>
              </a:rPr>
              <a:t> </a:t>
            </a:r>
            <a:r>
              <a:rPr lang="en-US" sz="2200" smtClean="0">
                <a:solidFill>
                  <a:srgbClr val="C00000"/>
                </a:solidFill>
              </a:rPr>
              <a:t>Crucial EMC effect data for both </a:t>
            </a:r>
            <a:r>
              <a:rPr lang="en-US" sz="2200" i="1" smtClean="0">
                <a:solidFill>
                  <a:srgbClr val="C00000"/>
                </a:solidFill>
              </a:rPr>
              <a:t>A</a:t>
            </a:r>
            <a:r>
              <a:rPr lang="en-US" sz="2200" smtClean="0">
                <a:solidFill>
                  <a:srgbClr val="C00000"/>
                </a:solidFill>
              </a:rPr>
              <a:t>=3 systems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2200" smtClean="0">
                <a:solidFill>
                  <a:srgbClr val="00B050"/>
                </a:solidFill>
              </a:rPr>
              <a:t> </a:t>
            </a:r>
            <a:r>
              <a:rPr lang="en-US" sz="2200" smtClean="0">
                <a:solidFill>
                  <a:srgbClr val="C00000"/>
                </a:solidFill>
              </a:rPr>
              <a:t>Input to light-nuclei structure theory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2200" smtClean="0">
                <a:solidFill>
                  <a:srgbClr val="00B050"/>
                </a:solidFill>
              </a:rPr>
              <a:t> </a:t>
            </a:r>
            <a:r>
              <a:rPr lang="en-US" sz="2200" smtClean="0">
                <a:solidFill>
                  <a:srgbClr val="C00000"/>
                </a:solidFill>
              </a:rPr>
              <a:t>Input to structure function parametrizations needed for inter-</a:t>
            </a:r>
          </a:p>
          <a:p>
            <a:pPr lvl="1" algn="just" eaLnBrk="1" hangingPunct="1">
              <a:buFontTx/>
              <a:buNone/>
            </a:pPr>
            <a:r>
              <a:rPr lang="en-US" sz="2200" smtClean="0">
                <a:solidFill>
                  <a:srgbClr val="C00000"/>
                </a:solidFill>
              </a:rPr>
              <a:t>     pretation of high energy collider and neutrino oscillations data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400" smtClean="0">
                <a:solidFill>
                  <a:schemeClr val="accent2"/>
                </a:solidFill>
              </a:rPr>
              <a:t>Textbook physics experiments – benchmark data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400" smtClean="0">
                <a:solidFill>
                  <a:schemeClr val="accent2"/>
                </a:solidFill>
              </a:rPr>
              <a:t>Opportunities for other large </a:t>
            </a:r>
            <a:r>
              <a:rPr lang="en-US" sz="2400" i="1" smtClean="0">
                <a:solidFill>
                  <a:schemeClr val="accent2"/>
                </a:solidFill>
              </a:rPr>
              <a:t>Q</a:t>
            </a:r>
            <a:r>
              <a:rPr lang="en-US" sz="2400" i="1" baseline="30000" smtClean="0">
                <a:solidFill>
                  <a:schemeClr val="accent2"/>
                </a:solidFill>
              </a:rPr>
              <a:t>2</a:t>
            </a:r>
            <a:r>
              <a:rPr lang="en-US" sz="2400" smtClean="0">
                <a:solidFill>
                  <a:schemeClr val="accent2"/>
                </a:solidFill>
              </a:rPr>
              <a:t> measurements: elastic etc.</a:t>
            </a:r>
          </a:p>
          <a:p>
            <a:pPr algn="just" eaLnBrk="1" hangingPunct="1"/>
            <a:endParaRPr lang="en-US" sz="24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The Tritium Target System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7938" y="838200"/>
            <a:ext cx="9136062" cy="56388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Five-cell target structure (</a:t>
            </a:r>
            <a:r>
              <a:rPr lang="en-US" sz="2400" baseline="30000" dirty="0" smtClean="0">
                <a:solidFill>
                  <a:srgbClr val="002060"/>
                </a:solidFill>
              </a:rPr>
              <a:t>1</a:t>
            </a:r>
            <a:r>
              <a:rPr lang="en-US" sz="2400" dirty="0" smtClean="0">
                <a:solidFill>
                  <a:srgbClr val="002060"/>
                </a:solidFill>
              </a:rPr>
              <a:t>H, </a:t>
            </a:r>
            <a:r>
              <a:rPr lang="en-US" sz="2400" baseline="30000" dirty="0" smtClean="0">
                <a:solidFill>
                  <a:srgbClr val="002060"/>
                </a:solidFill>
              </a:rPr>
              <a:t>2</a:t>
            </a:r>
            <a:r>
              <a:rPr lang="en-US" sz="2400" dirty="0" smtClean="0">
                <a:solidFill>
                  <a:srgbClr val="002060"/>
                </a:solidFill>
              </a:rPr>
              <a:t>H, </a:t>
            </a:r>
            <a:r>
              <a:rPr lang="en-US" sz="2400" baseline="30000" dirty="0" smtClean="0">
                <a:solidFill>
                  <a:srgbClr val="002060"/>
                </a:solidFill>
              </a:rPr>
              <a:t>3</a:t>
            </a:r>
            <a:r>
              <a:rPr lang="en-US" sz="2400" dirty="0" smtClean="0">
                <a:solidFill>
                  <a:srgbClr val="002060"/>
                </a:solidFill>
              </a:rPr>
              <a:t>H, </a:t>
            </a:r>
            <a:r>
              <a:rPr lang="en-US" sz="2400" baseline="30000" dirty="0" smtClean="0">
                <a:solidFill>
                  <a:srgbClr val="002060"/>
                </a:solidFill>
              </a:rPr>
              <a:t>3</a:t>
            </a:r>
            <a:r>
              <a:rPr lang="en-US" sz="2400" dirty="0" smtClean="0">
                <a:solidFill>
                  <a:srgbClr val="002060"/>
                </a:solidFill>
              </a:rPr>
              <a:t>He, Al Dummy):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All cells: 40 cm long, 1.25 cm diameter, 25 µA max current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baseline="30000" dirty="0" smtClean="0">
                <a:solidFill>
                  <a:srgbClr val="0070C0"/>
                </a:solidFill>
              </a:rPr>
              <a:t>3</a:t>
            </a:r>
            <a:r>
              <a:rPr lang="en-US" sz="2200" dirty="0" smtClean="0">
                <a:solidFill>
                  <a:srgbClr val="0070C0"/>
                </a:solidFill>
              </a:rPr>
              <a:t>H cell: 6.25 </a:t>
            </a:r>
            <a:r>
              <a:rPr lang="en-US" sz="2200" dirty="0" err="1" smtClean="0">
                <a:solidFill>
                  <a:srgbClr val="0070C0"/>
                </a:solidFill>
              </a:rPr>
              <a:t>atm</a:t>
            </a:r>
            <a:r>
              <a:rPr lang="en-US" sz="2200" dirty="0" smtClean="0">
                <a:solidFill>
                  <a:srgbClr val="0070C0"/>
                </a:solidFill>
              </a:rPr>
              <a:t>, 1000 </a:t>
            </a:r>
            <a:r>
              <a:rPr lang="en-US" sz="2200" dirty="0" err="1" smtClean="0">
                <a:solidFill>
                  <a:srgbClr val="0070C0"/>
                </a:solidFill>
              </a:rPr>
              <a:t>Ci</a:t>
            </a:r>
            <a:r>
              <a:rPr lang="en-US" sz="2200" dirty="0" smtClean="0">
                <a:solidFill>
                  <a:srgbClr val="0070C0"/>
                </a:solidFill>
              </a:rPr>
              <a:t> activity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baseline="30000" dirty="0" smtClean="0">
                <a:solidFill>
                  <a:srgbClr val="0070C0"/>
                </a:solidFill>
              </a:rPr>
              <a:t>1</a:t>
            </a:r>
            <a:r>
              <a:rPr lang="en-US" sz="2200" dirty="0" smtClean="0">
                <a:solidFill>
                  <a:srgbClr val="0070C0"/>
                </a:solidFill>
              </a:rPr>
              <a:t>H, </a:t>
            </a:r>
            <a:r>
              <a:rPr lang="en-US" sz="2200" baseline="30000" dirty="0" smtClean="0">
                <a:solidFill>
                  <a:srgbClr val="0070C0"/>
                </a:solidFill>
              </a:rPr>
              <a:t>2</a:t>
            </a:r>
            <a:r>
              <a:rPr lang="en-US" sz="2200" dirty="0" smtClean="0">
                <a:solidFill>
                  <a:srgbClr val="0070C0"/>
                </a:solidFill>
              </a:rPr>
              <a:t>H, </a:t>
            </a:r>
            <a:r>
              <a:rPr lang="en-US" sz="2200" baseline="30000" dirty="0" smtClean="0">
                <a:solidFill>
                  <a:srgbClr val="0070C0"/>
                </a:solidFill>
              </a:rPr>
              <a:t>3</a:t>
            </a:r>
            <a:r>
              <a:rPr lang="en-US" sz="2200" dirty="0" smtClean="0">
                <a:solidFill>
                  <a:srgbClr val="0070C0"/>
                </a:solidFill>
              </a:rPr>
              <a:t>He cells: 20 </a:t>
            </a:r>
            <a:r>
              <a:rPr lang="en-US" sz="2200" dirty="0" err="1" smtClean="0">
                <a:solidFill>
                  <a:srgbClr val="0070C0"/>
                </a:solidFill>
              </a:rPr>
              <a:t>atm</a:t>
            </a:r>
            <a:endParaRPr lang="en-US" sz="2200" dirty="0" smtClean="0">
              <a:solidFill>
                <a:srgbClr val="0070C0"/>
              </a:solidFill>
            </a:endParaRPr>
          </a:p>
          <a:p>
            <a:pPr algn="just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Cells will be filled at STAR Facility of Idaho National Lab.</a:t>
            </a:r>
            <a:r>
              <a:rPr lang="en-US" sz="2400" baseline="-25000" dirty="0" smtClean="0">
                <a:solidFill>
                  <a:srgbClr val="002060"/>
                </a:solidFill>
              </a:rPr>
              <a:t> 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Target will be shipped to </a:t>
            </a:r>
            <a:r>
              <a:rPr lang="en-US" sz="2400" dirty="0" err="1" smtClean="0">
                <a:solidFill>
                  <a:srgbClr val="002060"/>
                </a:solidFill>
              </a:rPr>
              <a:t>JLab</a:t>
            </a:r>
            <a:r>
              <a:rPr lang="en-US" sz="2400" dirty="0" smtClean="0">
                <a:solidFill>
                  <a:srgbClr val="002060"/>
                </a:solidFill>
              </a:rPr>
              <a:t> using commercial services.</a:t>
            </a:r>
            <a:endParaRPr lang="en-US" sz="2400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System will be enclosed in secondary “sealed” containment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vessel (no reliance on fast valves). </a:t>
            </a:r>
          </a:p>
          <a:p>
            <a:pPr algn="just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A catastrophic leak will be vented through stack above Hall A.</a:t>
            </a:r>
            <a:endParaRPr lang="en-US" sz="2400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Resulting emission will keep tritium levels at the </a:t>
            </a:r>
            <a:r>
              <a:rPr lang="en-US" sz="2400" dirty="0" err="1" smtClean="0">
                <a:solidFill>
                  <a:srgbClr val="002060"/>
                </a:solidFill>
              </a:rPr>
              <a:t>JLab</a:t>
            </a:r>
            <a:r>
              <a:rPr lang="en-US" sz="2400" dirty="0" smtClean="0">
                <a:solidFill>
                  <a:srgbClr val="002060"/>
                </a:solidFill>
              </a:rPr>
              <a:t> site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boundary below regulatory limits.</a:t>
            </a:r>
          </a:p>
          <a:p>
            <a:pPr algn="just"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More work to be done BUT </a:t>
            </a:r>
            <a:r>
              <a:rPr lang="en-US" sz="2400" dirty="0" err="1" smtClean="0">
                <a:solidFill>
                  <a:srgbClr val="002060"/>
                </a:solidFill>
              </a:rPr>
              <a:t>JLab</a:t>
            </a:r>
            <a:r>
              <a:rPr lang="en-US" sz="2400" dirty="0" smtClean="0">
                <a:solidFill>
                  <a:srgbClr val="002060"/>
                </a:solidFill>
              </a:rPr>
              <a:t> review did not find a show  stopper for further development and operation of  target at </a:t>
            </a:r>
            <a:r>
              <a:rPr lang="en-US" sz="2400" dirty="0" err="1" smtClean="0">
                <a:solidFill>
                  <a:srgbClr val="002060"/>
                </a:solidFill>
              </a:rPr>
              <a:t>Jlab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en-US" sz="24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35892" name="Object 52"/>
          <p:cNvGraphicFramePr>
            <a:graphicFrameLocks noChangeAspect="1"/>
          </p:cNvGraphicFramePr>
          <p:nvPr/>
        </p:nvGraphicFramePr>
        <p:xfrm>
          <a:off x="-1639888" y="2192338"/>
          <a:ext cx="1612900" cy="685800"/>
        </p:xfrm>
        <a:graphic>
          <a:graphicData uri="http://schemas.openxmlformats.org/presentationml/2006/ole">
            <p:oleObj spid="_x0000_s35892" name="Packager Shell Object" showAsIcon="1" r:id="rId4" imgW="161316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8" name="Text Box 7"/>
          <p:cNvSpPr txBox="1">
            <a:spLocks noChangeArrowheads="1"/>
          </p:cNvSpPr>
          <p:nvPr/>
        </p:nvSpPr>
        <p:spPr bwMode="auto">
          <a:xfrm>
            <a:off x="381000" y="838200"/>
            <a:ext cx="83058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>
                <a:solidFill>
                  <a:schemeClr val="accent2"/>
                </a:solidFill>
                <a:latin typeface="Times New Roman" pitchFamily="18" charset="0"/>
              </a:rPr>
              <a:t>Nucleon structure function in nucleus </a:t>
            </a:r>
            <a:r>
              <a:rPr lang="en-US" sz="2600" i="1">
                <a:solidFill>
                  <a:schemeClr val="accent2"/>
                </a:solidFill>
                <a:latin typeface="Times New Roman" pitchFamily="18" charset="0"/>
              </a:rPr>
              <a:t>A </a:t>
            </a:r>
            <a:r>
              <a:rPr lang="en-US" sz="2600">
                <a:solidFill>
                  <a:schemeClr val="accent2"/>
                </a:solidFill>
                <a:latin typeface="Times New Roman" pitchFamily="18" charset="0"/>
              </a:rPr>
              <a:t>in the Impulse</a:t>
            </a:r>
          </a:p>
          <a:p>
            <a:r>
              <a:rPr lang="en-US" sz="2600">
                <a:solidFill>
                  <a:schemeClr val="accent2"/>
                </a:solidFill>
                <a:latin typeface="Times New Roman" pitchFamily="18" charset="0"/>
              </a:rPr>
              <a:t>  Approximation: extension of deuteron model (</a:t>
            </a:r>
            <a:r>
              <a:rPr lang="en-US" sz="2600">
                <a:solidFill>
                  <a:srgbClr val="00B050"/>
                </a:solidFill>
                <a:latin typeface="Times New Roman" pitchFamily="18" charset="0"/>
              </a:rPr>
              <a:t>Melnitchouk</a:t>
            </a:r>
          </a:p>
          <a:p>
            <a:r>
              <a:rPr lang="en-US" sz="2600">
                <a:solidFill>
                  <a:srgbClr val="00B050"/>
                </a:solidFill>
                <a:latin typeface="Times New Roman" pitchFamily="18" charset="0"/>
              </a:rPr>
              <a:t>  and Thomas</a:t>
            </a:r>
            <a:r>
              <a:rPr lang="en-US" sz="2600">
                <a:solidFill>
                  <a:schemeClr val="accent2"/>
                </a:solidFill>
                <a:latin typeface="Times New Roman" pitchFamily="18" charset="0"/>
              </a:rPr>
              <a:t>):</a:t>
            </a:r>
            <a:endParaRPr lang="en-US" sz="2600">
              <a:solidFill>
                <a:srgbClr val="00B050"/>
              </a:solidFill>
              <a:latin typeface="Times New Roman" pitchFamily="18" charset="0"/>
            </a:endParaRPr>
          </a:p>
          <a:p>
            <a:endParaRPr lang="en-US" sz="26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6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6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>
                <a:solidFill>
                  <a:schemeClr val="accent2"/>
                </a:solidFill>
                <a:latin typeface="Times New Roman" pitchFamily="18" charset="0"/>
              </a:rPr>
              <a:t>For </a:t>
            </a:r>
            <a:r>
              <a:rPr lang="en-US" sz="2600" baseline="3000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2600">
                <a:solidFill>
                  <a:schemeClr val="accent2"/>
                </a:solidFill>
                <a:latin typeface="Times New Roman" pitchFamily="18" charset="0"/>
              </a:rPr>
              <a:t>He:</a:t>
            </a:r>
          </a:p>
          <a:p>
            <a:endParaRPr lang="en-US" sz="26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6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>
                <a:solidFill>
                  <a:schemeClr val="accent2"/>
                </a:solidFill>
                <a:latin typeface="Times New Roman" pitchFamily="18" charset="0"/>
              </a:rPr>
              <a:t>With isospin symmetry:</a:t>
            </a:r>
          </a:p>
          <a:p>
            <a:endParaRPr lang="en-US" sz="26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6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6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6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>
                <a:solidFill>
                  <a:schemeClr val="accent2"/>
                </a:solidFill>
                <a:latin typeface="Times New Roman" pitchFamily="18" charset="0"/>
              </a:rPr>
              <a:t>Then for </a:t>
            </a:r>
            <a:r>
              <a:rPr lang="en-US" sz="2600" baseline="3000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2600">
                <a:solidFill>
                  <a:schemeClr val="accent2"/>
                </a:solidFill>
                <a:latin typeface="Times New Roman" pitchFamily="18" charset="0"/>
              </a:rPr>
              <a:t>H:</a:t>
            </a:r>
          </a:p>
          <a:p>
            <a:pPr>
              <a:buFont typeface="Arial" charset="0"/>
              <a:buChar char="•"/>
            </a:pPr>
            <a:endParaRPr lang="en-US" sz="26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6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>
                <a:solidFill>
                  <a:schemeClr val="accent2"/>
                </a:solidFill>
                <a:latin typeface="Times New Roman" pitchFamily="18" charset="0"/>
              </a:rPr>
              <a:t>Charge symmetry breaking effects are small!</a:t>
            </a:r>
          </a:p>
        </p:txBody>
      </p:sp>
      <p:sp>
        <p:nvSpPr>
          <p:cNvPr id="9789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and </a:t>
            </a:r>
            <a:r>
              <a:rPr lang="en-US" sz="36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Structure Functions</a:t>
            </a:r>
          </a:p>
        </p:txBody>
      </p:sp>
      <p:graphicFrame>
        <p:nvGraphicFramePr>
          <p:cNvPr id="9783" name="Object 567"/>
          <p:cNvGraphicFramePr>
            <a:graphicFrameLocks noChangeAspect="1"/>
          </p:cNvGraphicFramePr>
          <p:nvPr/>
        </p:nvGraphicFramePr>
        <p:xfrm>
          <a:off x="2293938" y="2057400"/>
          <a:ext cx="6194425" cy="596900"/>
        </p:xfrm>
        <a:graphic>
          <a:graphicData uri="http://schemas.openxmlformats.org/presentationml/2006/ole">
            <p:oleObj spid="_x0000_s9783" name="Equation" r:id="rId3" imgW="2895480" imgH="279360" progId="Equation.3">
              <p:embed/>
            </p:oleObj>
          </a:graphicData>
        </a:graphic>
      </p:graphicFrame>
      <p:graphicFrame>
        <p:nvGraphicFramePr>
          <p:cNvPr id="9784" name="Object 568"/>
          <p:cNvGraphicFramePr>
            <a:graphicFrameLocks noChangeAspect="1"/>
          </p:cNvGraphicFramePr>
          <p:nvPr/>
        </p:nvGraphicFramePr>
        <p:xfrm>
          <a:off x="2743200" y="2895600"/>
          <a:ext cx="4346575" cy="650875"/>
        </p:xfrm>
        <a:graphic>
          <a:graphicData uri="http://schemas.openxmlformats.org/presentationml/2006/ole">
            <p:oleObj spid="_x0000_s9784" name="Equation" r:id="rId4" imgW="2032000" imgH="304800" progId="Equation.3">
              <p:embed/>
            </p:oleObj>
          </a:graphicData>
        </a:graphic>
      </p:graphicFrame>
      <p:graphicFrame>
        <p:nvGraphicFramePr>
          <p:cNvPr id="9785" name="Object 569"/>
          <p:cNvGraphicFramePr>
            <a:graphicFrameLocks noChangeAspect="1"/>
          </p:cNvGraphicFramePr>
          <p:nvPr/>
        </p:nvGraphicFramePr>
        <p:xfrm>
          <a:off x="4572000" y="3810000"/>
          <a:ext cx="2363788" cy="569913"/>
        </p:xfrm>
        <a:graphic>
          <a:graphicData uri="http://schemas.openxmlformats.org/presentationml/2006/ole">
            <p:oleObj spid="_x0000_s9785" name="Equation" r:id="rId5" imgW="1104421" imgH="266584" progId="Equation.3">
              <p:embed/>
            </p:oleObj>
          </a:graphicData>
        </a:graphic>
      </p:graphicFrame>
      <p:graphicFrame>
        <p:nvGraphicFramePr>
          <p:cNvPr id="9786" name="Object 570"/>
          <p:cNvGraphicFramePr>
            <a:graphicFrameLocks noChangeAspect="1"/>
          </p:cNvGraphicFramePr>
          <p:nvPr/>
        </p:nvGraphicFramePr>
        <p:xfrm>
          <a:off x="4572000" y="4495800"/>
          <a:ext cx="2336800" cy="569913"/>
        </p:xfrm>
        <a:graphic>
          <a:graphicData uri="http://schemas.openxmlformats.org/presentationml/2006/ole">
            <p:oleObj spid="_x0000_s9786" name="Equation" r:id="rId6" imgW="1091726" imgH="266584" progId="Equation.3">
              <p:embed/>
            </p:oleObj>
          </a:graphicData>
        </a:graphic>
      </p:graphicFrame>
      <p:graphicFrame>
        <p:nvGraphicFramePr>
          <p:cNvPr id="9787" name="Object 571"/>
          <p:cNvGraphicFramePr>
            <a:graphicFrameLocks noChangeAspect="1"/>
          </p:cNvGraphicFramePr>
          <p:nvPr/>
        </p:nvGraphicFramePr>
        <p:xfrm>
          <a:off x="2971800" y="5257800"/>
          <a:ext cx="3559175" cy="596900"/>
        </p:xfrm>
        <a:graphic>
          <a:graphicData uri="http://schemas.openxmlformats.org/presentationml/2006/ole">
            <p:oleObj spid="_x0000_s9787" name="Equation" r:id="rId7" imgW="1663700" imgH="279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06375"/>
            <a:ext cx="4038600" cy="647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8113"/>
            <a:ext cx="5562600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0" y="76200"/>
            <a:ext cx="41592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52"/>
          <p:cNvGrpSpPr>
            <a:grpSpLocks/>
          </p:cNvGrpSpPr>
          <p:nvPr/>
        </p:nvGrpSpPr>
        <p:grpSpPr bwMode="auto">
          <a:xfrm>
            <a:off x="914400" y="1447800"/>
            <a:ext cx="7924800" cy="5319713"/>
            <a:chOff x="76200" y="1447800"/>
            <a:chExt cx="7924800" cy="5319713"/>
          </a:xfrm>
        </p:grpSpPr>
        <p:sp>
          <p:nvSpPr>
            <p:cNvPr id="43011" name="TextBox 192"/>
            <p:cNvSpPr txBox="1">
              <a:spLocks noChangeArrowheads="1"/>
            </p:cNvSpPr>
            <p:nvPr/>
          </p:nvSpPr>
          <p:spPr bwMode="auto">
            <a:xfrm>
              <a:off x="6791325" y="6129338"/>
              <a:ext cx="447675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/>
                <a:t>N</a:t>
              </a: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3794125" y="3581400"/>
              <a:ext cx="1692275" cy="1668463"/>
            </a:xfrm>
            <a:prstGeom prst="ellipse">
              <a:avLst/>
            </a:prstGeom>
            <a:solidFill>
              <a:srgbClr val="FFC50D">
                <a:alpha val="40000"/>
              </a:srgbClr>
            </a:solidFill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13" name="TextBox 120"/>
            <p:cNvSpPr txBox="1">
              <a:spLocks noChangeArrowheads="1"/>
            </p:cNvSpPr>
            <p:nvPr/>
          </p:nvSpPr>
          <p:spPr bwMode="auto">
            <a:xfrm>
              <a:off x="76200" y="5889625"/>
              <a:ext cx="379413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/>
                <a:t>e</a:t>
              </a:r>
            </a:p>
          </p:txBody>
        </p:sp>
        <p:cxnSp>
          <p:nvCxnSpPr>
            <p:cNvPr id="147" name="Straight Arrow Connector 146"/>
            <p:cNvCxnSpPr/>
            <p:nvPr/>
          </p:nvCxnSpPr>
          <p:spPr bwMode="auto">
            <a:xfrm rot="10800000">
              <a:off x="1327150" y="3165475"/>
              <a:ext cx="327025" cy="284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 bwMode="auto">
            <a:xfrm>
              <a:off x="609600" y="2667000"/>
              <a:ext cx="2139950" cy="164306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16" name="Group 217"/>
            <p:cNvGrpSpPr>
              <a:grpSpLocks/>
            </p:cNvGrpSpPr>
            <p:nvPr/>
          </p:nvGrpSpPr>
          <p:grpSpPr bwMode="auto">
            <a:xfrm>
              <a:off x="457200" y="4310063"/>
              <a:ext cx="2320925" cy="1785937"/>
              <a:chOff x="1052500" y="3124201"/>
              <a:chExt cx="2714540" cy="2106542"/>
            </a:xfrm>
          </p:grpSpPr>
          <p:cxnSp>
            <p:nvCxnSpPr>
              <p:cNvPr id="159" name="Straight Arrow Connector 158"/>
              <p:cNvCxnSpPr>
                <a:stCxn id="43013" idx="3"/>
              </p:cNvCxnSpPr>
              <p:nvPr/>
            </p:nvCxnSpPr>
            <p:spPr>
              <a:xfrm flipV="1">
                <a:off x="1052500" y="4204623"/>
                <a:ext cx="1340559" cy="10261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43013" idx="3"/>
              </p:cNvCxnSpPr>
              <p:nvPr/>
            </p:nvCxnSpPr>
            <p:spPr>
              <a:xfrm flipV="1">
                <a:off x="1052500" y="3124201"/>
                <a:ext cx="2714540" cy="2106542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017" name="TextBox 193"/>
            <p:cNvSpPr txBox="1">
              <a:spLocks noChangeArrowheads="1"/>
            </p:cNvSpPr>
            <p:nvPr/>
          </p:nvSpPr>
          <p:spPr bwMode="auto">
            <a:xfrm>
              <a:off x="155575" y="2105025"/>
              <a:ext cx="454025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/>
                <a:t>e</a:t>
              </a:r>
              <a:r>
                <a:rPr lang="en-US" sz="4000" b="1" baseline="30000"/>
                <a:t>’</a:t>
              </a:r>
              <a:endParaRPr lang="en-US" sz="4000" b="1"/>
            </a:p>
          </p:txBody>
        </p:sp>
        <p:sp>
          <p:nvSpPr>
            <p:cNvPr id="43018" name="TextBox 195"/>
            <p:cNvSpPr txBox="1">
              <a:spLocks noChangeArrowheads="1"/>
            </p:cNvSpPr>
            <p:nvPr/>
          </p:nvSpPr>
          <p:spPr bwMode="auto">
            <a:xfrm>
              <a:off x="2971800" y="4619625"/>
              <a:ext cx="608013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/>
                <a:t>Q</a:t>
              </a:r>
              <a:r>
                <a:rPr lang="en-US" sz="4000" b="1" baseline="30000"/>
                <a:t>2</a:t>
              </a:r>
              <a:endParaRPr lang="en-US" sz="4000" b="1"/>
            </a:p>
          </p:txBody>
        </p:sp>
        <p:sp>
          <p:nvSpPr>
            <p:cNvPr id="43019" name="TextBox 196"/>
            <p:cNvSpPr txBox="1">
              <a:spLocks noChangeArrowheads="1"/>
            </p:cNvSpPr>
            <p:nvPr/>
          </p:nvSpPr>
          <p:spPr bwMode="auto">
            <a:xfrm>
              <a:off x="3011488" y="3200400"/>
              <a:ext cx="596900" cy="74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>
                  <a:latin typeface="Zapf Dingbats"/>
                  <a:ea typeface="Zapf Dingbats"/>
                  <a:cs typeface="Zapf Dingbats"/>
                </a:rPr>
                <a:t>γ</a:t>
              </a:r>
              <a:r>
                <a:rPr lang="en-US" sz="2400" baseline="80000">
                  <a:latin typeface="Zapf Dingbats"/>
                  <a:ea typeface="Zapf Dingbats"/>
                  <a:cs typeface="Zapf Dingbats"/>
                </a:rPr>
                <a:t>★</a:t>
              </a:r>
              <a:endParaRPr lang="en-US" sz="2400" baseline="80000"/>
            </a:p>
          </p:txBody>
        </p:sp>
        <p:grpSp>
          <p:nvGrpSpPr>
            <p:cNvPr id="43020" name="Group 55"/>
            <p:cNvGrpSpPr>
              <a:grpSpLocks/>
            </p:cNvGrpSpPr>
            <p:nvPr/>
          </p:nvGrpSpPr>
          <p:grpSpPr bwMode="auto">
            <a:xfrm>
              <a:off x="2732088" y="4138613"/>
              <a:ext cx="1257300" cy="377825"/>
              <a:chOff x="3873499" y="1600200"/>
              <a:chExt cx="1524000" cy="4191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 rot="5400000" flipH="1" flipV="1">
                <a:off x="3847842" y="1728460"/>
                <a:ext cx="380360" cy="152015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16200000" flipH="1">
                <a:off x="4001698" y="1753031"/>
                <a:ext cx="378599" cy="15393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4751191" y="1753992"/>
                <a:ext cx="378599" cy="152016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4153715" y="1714453"/>
                <a:ext cx="378598" cy="150091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4457827" y="1739024"/>
                <a:ext cx="380360" cy="152016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5043677" y="1752231"/>
                <a:ext cx="378598" cy="152016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4286178" y="1732861"/>
                <a:ext cx="392687" cy="152016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4609842" y="1739026"/>
                <a:ext cx="380360" cy="152015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V="1">
                <a:off x="3827378" y="1836501"/>
                <a:ext cx="167287" cy="75045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V="1">
                <a:off x="5276332" y="1722040"/>
                <a:ext cx="167288" cy="75046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4890699" y="1751270"/>
                <a:ext cx="378598" cy="15393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val 32"/>
            <p:cNvSpPr/>
            <p:nvPr/>
          </p:nvSpPr>
          <p:spPr bwMode="auto">
            <a:xfrm>
              <a:off x="4000500" y="4173538"/>
              <a:ext cx="315913" cy="342900"/>
            </a:xfrm>
            <a:prstGeom prst="ellipse">
              <a:avLst/>
            </a:prstGeom>
            <a:solidFill>
              <a:srgbClr val="C00000"/>
            </a:solidFill>
            <a:ln w="476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648200" y="3795713"/>
              <a:ext cx="325438" cy="344487"/>
            </a:xfrm>
            <a:prstGeom prst="ellipse">
              <a:avLst/>
            </a:prstGeom>
            <a:solidFill>
              <a:srgbClr val="C00000"/>
            </a:solidFill>
            <a:ln w="476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3023" name="Group 164"/>
            <p:cNvGrpSpPr>
              <a:grpSpLocks/>
            </p:cNvGrpSpPr>
            <p:nvPr/>
          </p:nvGrpSpPr>
          <p:grpSpPr bwMode="auto">
            <a:xfrm rot="10800000">
              <a:off x="4953000" y="4110038"/>
              <a:ext cx="2559050" cy="2138362"/>
              <a:chOff x="793428" y="2381371"/>
              <a:chExt cx="2989153" cy="2371969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>
                <a:off x="793428" y="2381371"/>
                <a:ext cx="1186760" cy="956183"/>
              </a:xfrm>
              <a:prstGeom prst="straightConnector1">
                <a:avLst/>
              </a:prstGeom>
              <a:ln w="60325">
                <a:solidFill>
                  <a:schemeClr val="accent6"/>
                </a:solidFill>
                <a:tailEnd type="arrow"/>
              </a:ln>
              <a:effectLst>
                <a:outerShdw blurRad="40000" dist="20000" dir="5400000" sx="0" sy="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841114" y="3247747"/>
                <a:ext cx="1943320" cy="1505593"/>
              </a:xfrm>
              <a:prstGeom prst="line">
                <a:avLst/>
              </a:prstGeom>
              <a:ln w="60325">
                <a:solidFill>
                  <a:schemeClr val="accent6"/>
                </a:solidFill>
              </a:ln>
              <a:effectLst>
                <a:outerShdw blurRad="40000" dist="20000" dir="5400000" sx="0" sy="0" rotWithShape="0">
                  <a:schemeClr val="bg1">
                    <a:alpha val="38000"/>
                  </a:scheme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024" name="Group 164"/>
            <p:cNvGrpSpPr>
              <a:grpSpLocks/>
            </p:cNvGrpSpPr>
            <p:nvPr/>
          </p:nvGrpSpPr>
          <p:grpSpPr bwMode="auto">
            <a:xfrm rot="10800000">
              <a:off x="5181600" y="4800600"/>
              <a:ext cx="1671638" cy="1392238"/>
              <a:chOff x="793750" y="2381368"/>
              <a:chExt cx="1953725" cy="1544903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762209" y="2349660"/>
                <a:ext cx="1187449" cy="954774"/>
              </a:xfrm>
              <a:prstGeom prst="straightConnector1">
                <a:avLst/>
              </a:prstGeom>
              <a:ln w="60325">
                <a:solidFill>
                  <a:schemeClr val="accent6"/>
                </a:solidFill>
                <a:tailEnd type="arrow"/>
              </a:ln>
              <a:effectLst>
                <a:outerShdw blurRad="40000" dist="20000" dir="5400000" sx="0" sy="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06738" y="2420123"/>
                <a:ext cx="1942591" cy="1506148"/>
              </a:xfrm>
              <a:prstGeom prst="line">
                <a:avLst/>
              </a:prstGeom>
              <a:ln w="60325">
                <a:solidFill>
                  <a:schemeClr val="accent6"/>
                </a:solidFill>
              </a:ln>
              <a:effectLst>
                <a:outerShdw blurRad="40000" dist="20000" dir="5400000" sx="0" sy="0" rotWithShape="0">
                  <a:schemeClr val="bg1">
                    <a:alpha val="38000"/>
                  </a:scheme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Oval 41"/>
            <p:cNvSpPr>
              <a:spLocks noChangeAspect="1"/>
            </p:cNvSpPr>
            <p:nvPr/>
          </p:nvSpPr>
          <p:spPr bwMode="auto">
            <a:xfrm>
              <a:off x="5183188" y="2286000"/>
              <a:ext cx="608012" cy="638175"/>
            </a:xfrm>
            <a:prstGeom prst="ellipse">
              <a:avLst/>
            </a:prstGeom>
            <a:solidFill>
              <a:srgbClr val="FFC000"/>
            </a:solidFill>
            <a:ln w="476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4856163" y="4519613"/>
              <a:ext cx="325437" cy="342900"/>
            </a:xfrm>
            <a:prstGeom prst="ellipse">
              <a:avLst/>
            </a:prstGeom>
            <a:solidFill>
              <a:srgbClr val="C00000"/>
            </a:solidFill>
            <a:ln w="476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3027" name="Group 53"/>
            <p:cNvGrpSpPr>
              <a:grpSpLocks/>
            </p:cNvGrpSpPr>
            <p:nvPr/>
          </p:nvGrpSpPr>
          <p:grpSpPr bwMode="auto">
            <a:xfrm>
              <a:off x="4211638" y="4516438"/>
              <a:ext cx="2190750" cy="1811337"/>
              <a:chOff x="5441628" y="3352800"/>
              <a:chExt cx="2559372" cy="2010564"/>
            </a:xfrm>
          </p:grpSpPr>
          <p:cxnSp>
            <p:nvCxnSpPr>
              <p:cNvPr id="166" name="Straight Arrow Connector 165"/>
              <p:cNvCxnSpPr/>
              <p:nvPr/>
            </p:nvCxnSpPr>
            <p:spPr>
              <a:xfrm rot="10800000">
                <a:off x="6814045" y="4408302"/>
                <a:ext cx="1186955" cy="955062"/>
              </a:xfrm>
              <a:prstGeom prst="straightConnector1">
                <a:avLst/>
              </a:prstGeom>
              <a:ln w="60325">
                <a:solidFill>
                  <a:schemeClr val="accent6"/>
                </a:solidFill>
                <a:tailEnd type="arrow"/>
              </a:ln>
              <a:effectLst>
                <a:outerShdw blurRad="40000" dist="20000" dir="5400000" sx="0" sy="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0800000">
                <a:off x="5441628" y="3352800"/>
                <a:ext cx="1943639" cy="1506601"/>
              </a:xfrm>
              <a:prstGeom prst="line">
                <a:avLst/>
              </a:prstGeom>
              <a:ln w="60325">
                <a:solidFill>
                  <a:schemeClr val="accent6"/>
                </a:solidFill>
              </a:ln>
              <a:effectLst>
                <a:outerShdw blurRad="40000" dist="20000" dir="5400000" sx="0" sy="0" rotWithShape="0">
                  <a:schemeClr val="bg1">
                    <a:alpha val="38000"/>
                  </a:scheme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5404644" y="1681956"/>
              <a:ext cx="860425" cy="392113"/>
            </a:xfrm>
            <a:prstGeom prst="straightConnector1">
              <a:avLst/>
            </a:prstGeom>
            <a:ln w="60325">
              <a:solidFill>
                <a:schemeClr val="accent6"/>
              </a:solidFill>
              <a:tailEnd type="arrow"/>
            </a:ln>
            <a:effectLst>
              <a:outerShdw blurRad="40000" dist="20000" dir="5400000" sx="0" sy="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>
              <a:spLocks noChangeAspect="1"/>
            </p:cNvSpPr>
            <p:nvPr/>
          </p:nvSpPr>
          <p:spPr bwMode="auto">
            <a:xfrm>
              <a:off x="6291263" y="3227388"/>
              <a:ext cx="442912" cy="46355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476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 bwMode="auto">
            <a:xfrm>
              <a:off x="6791325" y="3630613"/>
              <a:ext cx="442913" cy="46355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476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3031" name="Group 52"/>
            <p:cNvGrpSpPr>
              <a:grpSpLocks/>
            </p:cNvGrpSpPr>
            <p:nvPr/>
          </p:nvGrpSpPr>
          <p:grpSpPr bwMode="auto">
            <a:xfrm>
              <a:off x="5834063" y="2878138"/>
              <a:ext cx="415925" cy="355600"/>
              <a:chOff x="5834466" y="2877358"/>
              <a:chExt cx="415791" cy="356222"/>
            </a:xfrm>
          </p:grpSpPr>
          <p:sp>
            <p:nvSpPr>
              <p:cNvPr id="46" name="Oval 45"/>
              <p:cNvSpPr>
                <a:spLocks noChangeAspect="1"/>
              </p:cNvSpPr>
              <p:nvPr/>
            </p:nvSpPr>
            <p:spPr bwMode="auto">
              <a:xfrm>
                <a:off x="5834466" y="2877358"/>
                <a:ext cx="79349" cy="81104"/>
              </a:xfrm>
              <a:prstGeom prst="ellipse">
                <a:avLst/>
              </a:prstGeom>
              <a:solidFill>
                <a:schemeClr val="tx1"/>
              </a:solidFill>
              <a:ln w="476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 bwMode="auto">
              <a:xfrm>
                <a:off x="6009035" y="3014122"/>
                <a:ext cx="77762" cy="82694"/>
              </a:xfrm>
              <a:prstGeom prst="ellipse">
                <a:avLst/>
              </a:prstGeom>
              <a:solidFill>
                <a:schemeClr val="tx1"/>
              </a:solidFill>
              <a:ln w="476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 bwMode="auto">
              <a:xfrm>
                <a:off x="6170908" y="3154066"/>
                <a:ext cx="79349" cy="79514"/>
              </a:xfrm>
              <a:prstGeom prst="ellipse">
                <a:avLst/>
              </a:prstGeom>
              <a:solidFill>
                <a:schemeClr val="tx1"/>
              </a:solidFill>
              <a:ln w="476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55" name="Straight Arrow Connector 54"/>
            <p:cNvCxnSpPr>
              <a:stCxn id="43" idx="7"/>
            </p:cNvCxnSpPr>
            <p:nvPr/>
          </p:nvCxnSpPr>
          <p:spPr bwMode="auto">
            <a:xfrm rot="5400000" flipH="1" flipV="1">
              <a:off x="6650831" y="2504282"/>
              <a:ext cx="811213" cy="774700"/>
            </a:xfrm>
            <a:prstGeom prst="straightConnector1">
              <a:avLst/>
            </a:prstGeom>
            <a:ln w="60325">
              <a:solidFill>
                <a:schemeClr val="accent6"/>
              </a:solidFill>
              <a:tailEnd type="arrow"/>
            </a:ln>
            <a:effectLst>
              <a:outerShdw blurRad="40000" dist="20000" dir="5400000" sx="0" sy="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 bwMode="auto">
            <a:xfrm flipV="1">
              <a:off x="7199313" y="3200400"/>
              <a:ext cx="801687" cy="533400"/>
            </a:xfrm>
            <a:prstGeom prst="straightConnector1">
              <a:avLst/>
            </a:prstGeom>
            <a:ln w="60325">
              <a:solidFill>
                <a:schemeClr val="accent6"/>
              </a:solidFill>
              <a:tailEnd type="arrow"/>
            </a:ln>
            <a:effectLst>
              <a:outerShdw blurRad="40000" dist="20000" dir="5400000" sx="0" sy="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034" name="TextBox 63"/>
            <p:cNvSpPr txBox="1">
              <a:spLocks noChangeArrowheads="1"/>
            </p:cNvSpPr>
            <p:nvPr/>
          </p:nvSpPr>
          <p:spPr bwMode="auto">
            <a:xfrm>
              <a:off x="6543675" y="1524000"/>
              <a:ext cx="847725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/>
                <a:t>X</a:t>
              </a:r>
            </a:p>
          </p:txBody>
        </p:sp>
        <p:grpSp>
          <p:nvGrpSpPr>
            <p:cNvPr id="43035" name="Group 61"/>
            <p:cNvGrpSpPr>
              <a:grpSpLocks/>
            </p:cNvGrpSpPr>
            <p:nvPr/>
          </p:nvGrpSpPr>
          <p:grpSpPr bwMode="auto">
            <a:xfrm rot="5400000">
              <a:off x="5405437" y="3271838"/>
              <a:ext cx="415925" cy="355600"/>
              <a:chOff x="5834466" y="2877358"/>
              <a:chExt cx="415791" cy="356222"/>
            </a:xfrm>
          </p:grpSpPr>
          <p:sp>
            <p:nvSpPr>
              <p:cNvPr id="63" name="Oval 62"/>
              <p:cNvSpPr>
                <a:spLocks noChangeAspect="1"/>
              </p:cNvSpPr>
              <p:nvPr/>
            </p:nvSpPr>
            <p:spPr bwMode="auto">
              <a:xfrm>
                <a:off x="5834466" y="2905983"/>
                <a:ext cx="79349" cy="81104"/>
              </a:xfrm>
              <a:prstGeom prst="ellipse">
                <a:avLst/>
              </a:prstGeom>
              <a:solidFill>
                <a:schemeClr val="tx1"/>
              </a:solidFill>
              <a:ln w="476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 bwMode="auto">
              <a:xfrm>
                <a:off x="6009034" y="3014121"/>
                <a:ext cx="77763" cy="82694"/>
              </a:xfrm>
              <a:prstGeom prst="ellipse">
                <a:avLst/>
              </a:prstGeom>
              <a:solidFill>
                <a:schemeClr val="tx1"/>
              </a:solidFill>
              <a:ln w="476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 bwMode="auto">
              <a:xfrm>
                <a:off x="6170907" y="3154066"/>
                <a:ext cx="79349" cy="79514"/>
              </a:xfrm>
              <a:prstGeom prst="ellipse">
                <a:avLst/>
              </a:prstGeom>
              <a:solidFill>
                <a:schemeClr val="tx1"/>
              </a:solidFill>
              <a:ln w="476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43010" name="TextBox 69"/>
          <p:cNvSpPr txBox="1">
            <a:spLocks noChangeArrowheads="1"/>
          </p:cNvSpPr>
          <p:nvPr/>
        </p:nvSpPr>
        <p:spPr bwMode="auto">
          <a:xfrm>
            <a:off x="304800" y="323850"/>
            <a:ext cx="67579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Electron-Nucleon Deep Inelastic Scattering (DIS): </a:t>
            </a:r>
          </a:p>
          <a:p>
            <a:r>
              <a:rPr lang="en-US" sz="25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Interaction is mediated via exchange of a virtual</a:t>
            </a:r>
          </a:p>
          <a:p>
            <a:r>
              <a:rPr lang="en-US" sz="25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photon absorbed by one of the nucleon’s quarks. </a:t>
            </a:r>
          </a:p>
          <a:p>
            <a:r>
              <a:rPr lang="en-US" sz="25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Nucleon breaks up into several X hadrons.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76200"/>
            <a:ext cx="42894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" y="990600"/>
          <a:ext cx="6705600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Target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F</a:t>
                      </a:r>
                      <a:r>
                        <a:rPr lang="en-US" b="1" baseline="-25000" dirty="0" smtClean="0"/>
                        <a:t>2</a:t>
                      </a:r>
                      <a:r>
                        <a:rPr lang="en-US" sz="2000" b="1" baseline="50000" dirty="0" smtClean="0"/>
                        <a:t>n</a:t>
                      </a:r>
                      <a:r>
                        <a:rPr lang="en-US" b="1" dirty="0" smtClean="0"/>
                        <a:t>/F</a:t>
                      </a:r>
                      <a:r>
                        <a:rPr lang="en-US" b="1" baseline="-25000" dirty="0" smtClean="0"/>
                        <a:t>2</a:t>
                      </a:r>
                      <a:r>
                        <a:rPr lang="en-US" sz="2000" b="1" baseline="50000" dirty="0" smtClean="0"/>
                        <a:t>p</a:t>
                      </a:r>
                      <a:endParaRPr lang="en-US" sz="2000" b="1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R=</a:t>
                      </a:r>
                      <a:r>
                        <a:rPr lang="el-GR" b="1" dirty="0" smtClean="0"/>
                        <a:t>σ</a:t>
                      </a:r>
                      <a:r>
                        <a:rPr lang="en-US" b="1" baseline="-25000" dirty="0" smtClean="0"/>
                        <a:t>L</a:t>
                      </a:r>
                      <a:r>
                        <a:rPr lang="en-US" b="1" dirty="0" smtClean="0"/>
                        <a:t>/</a:t>
                      </a:r>
                      <a:r>
                        <a:rPr lang="el-GR" b="1" dirty="0" smtClean="0"/>
                        <a:t>σ</a:t>
                      </a:r>
                      <a:r>
                        <a:rPr lang="en-US" b="1" baseline="-25000" dirty="0" smtClean="0"/>
                        <a:t>T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Experiment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176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330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193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Sub-Total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699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           3</a:t>
                      </a:r>
                      <a:r>
                        <a:rPr lang="en-US" dirty="0" smtClean="0"/>
                        <a:t>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194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Sub-Total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297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996 </a:t>
                      </a:r>
                      <a:r>
                        <a:rPr lang="en-US" b="1" dirty="0" err="1" smtClean="0"/>
                        <a:t>hrs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42 days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9454" name="TextBox 8"/>
          <p:cNvSpPr txBox="1">
            <a:spLocks noChangeArrowheads="1"/>
          </p:cNvSpPr>
          <p:nvPr/>
        </p:nvSpPr>
        <p:spPr bwMode="auto">
          <a:xfrm>
            <a:off x="2382838" y="381000"/>
            <a:ext cx="4932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Beam Time Request (Hours)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FE69447C-270B-4339-8C36-51C50FAB4FFD}" type="slidenum">
              <a:rPr lang="en-US" smtClean="0">
                <a:cs typeface="Arial" charset="0"/>
              </a:rPr>
              <a:pPr algn="l"/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23040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336550"/>
            <a:ext cx="8804275" cy="430213"/>
          </a:xfrm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</a:rPr>
              <a:t>Worst Case Accident During Installation</a:t>
            </a:r>
          </a:p>
        </p:txBody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906463"/>
            <a:ext cx="7832725" cy="5341937"/>
          </a:xfrm>
        </p:spPr>
        <p:txBody>
          <a:bodyPr/>
          <a:lstStyle/>
          <a:p>
            <a:r>
              <a:rPr lang="en-US" sz="2600" smtClean="0">
                <a:solidFill>
                  <a:srgbClr val="FF0000"/>
                </a:solidFill>
              </a:rPr>
              <a:t>Tritium containment breached during installation</a:t>
            </a:r>
          </a:p>
          <a:p>
            <a:pPr lvl="1"/>
            <a:r>
              <a:rPr lang="en-US" sz="2400" smtClean="0"/>
              <a:t>1000 Ci of tritium lost in seconds</a:t>
            </a:r>
          </a:p>
          <a:p>
            <a:pPr lvl="1"/>
            <a:r>
              <a:rPr lang="en-US" sz="2400" smtClean="0"/>
              <a:t>Worker in close proximity to target for 3 minutes before alarm</a:t>
            </a:r>
          </a:p>
          <a:p>
            <a:pPr lvl="1"/>
            <a:r>
              <a:rPr lang="en-US" sz="2400" smtClean="0"/>
              <a:t>1000 Ci/10m</a:t>
            </a:r>
            <a:r>
              <a:rPr lang="en-US" sz="2400" baseline="30000" smtClean="0"/>
              <a:t>3</a:t>
            </a:r>
            <a:r>
              <a:rPr lang="en-US" sz="2400" smtClean="0"/>
              <a:t> x 1.2 m</a:t>
            </a:r>
            <a:r>
              <a:rPr lang="en-US" sz="2400" baseline="30000" smtClean="0"/>
              <a:t>3</a:t>
            </a:r>
            <a:r>
              <a:rPr lang="en-US" sz="2400" smtClean="0"/>
              <a:t>/h x 3/60 x 0.0067 mrem/Ci = 40 mrem to worker</a:t>
            </a:r>
          </a:p>
          <a:p>
            <a:r>
              <a:rPr lang="en-US" sz="2600" smtClean="0">
                <a:solidFill>
                  <a:srgbClr val="FF0000"/>
                </a:solidFill>
              </a:rPr>
              <a:t>All 1000 Ci inhaled (extremely unlikely scenario)</a:t>
            </a:r>
          </a:p>
          <a:p>
            <a:pPr lvl="1"/>
            <a:r>
              <a:rPr lang="en-US" sz="2400" smtClean="0"/>
              <a:t>0.005% is deposited in lungs -&gt; 50 mCi deposited</a:t>
            </a:r>
          </a:p>
          <a:p>
            <a:pPr lvl="1"/>
            <a:r>
              <a:rPr lang="en-US" sz="2400" smtClean="0"/>
              <a:t>64 mrem/mCi ingested  -&gt; 3.2 rem</a:t>
            </a:r>
          </a:p>
          <a:p>
            <a:pPr lvl="1"/>
            <a:r>
              <a:rPr lang="en-US" sz="2400" smtClean="0"/>
              <a:t>JLab(DOE) annual limit is 1(5) rem</a:t>
            </a:r>
          </a:p>
          <a:p>
            <a:r>
              <a:rPr lang="en-US" sz="2400" smtClean="0"/>
              <a:t>TMIST-2 Experiment at INL – Kanady example</a:t>
            </a:r>
          </a:p>
          <a:p>
            <a:pPr lvl="1"/>
            <a:r>
              <a:rPr lang="en-US" sz="2400" smtClean="0"/>
              <a:t>1420 Ci -&gt; I</a:t>
            </a:r>
            <a:r>
              <a:rPr lang="en-US" sz="2400" baseline="-25000" smtClean="0"/>
              <a:t>F</a:t>
            </a:r>
            <a:r>
              <a:rPr lang="en-US" sz="2400" smtClean="0"/>
              <a:t> = 1.19E-5 -&gt; 59.5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800" y="6172200"/>
            <a:ext cx="3505200" cy="476250"/>
          </a:xfrm>
          <a:noFill/>
        </p:spPr>
        <p:txBody>
          <a:bodyPr/>
          <a:lstStyle/>
          <a:p>
            <a:pPr algn="l"/>
            <a:r>
              <a:rPr lang="en-US" sz="2400" b="1" smtClean="0">
                <a:solidFill>
                  <a:srgbClr val="00B050"/>
                </a:solidFill>
                <a:cs typeface="Arial" charset="0"/>
              </a:rPr>
              <a:t>NOTE: 1560 Ci Target</a:t>
            </a: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336550"/>
            <a:ext cx="8804275" cy="814388"/>
          </a:xfrm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</a:rPr>
              <a:t>Worst Case Accident During Installation (continued)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1387475"/>
            <a:ext cx="7672388" cy="4181475"/>
          </a:xfrm>
          <a:solidFill>
            <a:srgbClr val="ECF975"/>
          </a:solidFill>
        </p:spPr>
        <p:txBody>
          <a:bodyPr/>
          <a:lstStyle/>
          <a:p>
            <a:r>
              <a:rPr lang="en-US" sz="2400" smtClean="0"/>
              <a:t>Tritium containment breached in Hall A</a:t>
            </a:r>
          </a:p>
          <a:p>
            <a:pPr lvl="1"/>
            <a:r>
              <a:rPr lang="en-US" sz="2400" smtClean="0"/>
              <a:t>Full instantaneous release</a:t>
            </a:r>
          </a:p>
          <a:p>
            <a:pPr lvl="1"/>
            <a:r>
              <a:rPr lang="en-US" sz="2400" smtClean="0"/>
              <a:t>Polyethylene absorption rate:  0.13 mCi/s/m</a:t>
            </a:r>
            <a:r>
              <a:rPr lang="en-US" sz="2400" baseline="30000" smtClean="0"/>
              <a:t>2</a:t>
            </a:r>
            <a:r>
              <a:rPr lang="en-US" sz="2400" smtClean="0"/>
              <a:t> at STP HT  (J. Vac. Sci. Tech.  </a:t>
            </a:r>
            <a:r>
              <a:rPr lang="en-US" sz="2400" b="1" smtClean="0"/>
              <a:t>A3</a:t>
            </a:r>
            <a:r>
              <a:rPr lang="en-US" sz="2400" smtClean="0"/>
              <a:t> (1985) 1209)</a:t>
            </a:r>
          </a:p>
          <a:p>
            <a:pPr lvl="1"/>
            <a:r>
              <a:rPr lang="en-US" sz="2400" smtClean="0"/>
              <a:t>Do nothing:  reach 1000 dpm per 100 cm</a:t>
            </a:r>
            <a:r>
              <a:rPr lang="en-US" sz="2400" baseline="30000" smtClean="0"/>
              <a:t>2</a:t>
            </a:r>
            <a:r>
              <a:rPr lang="en-US" sz="2400" smtClean="0"/>
              <a:t> in about 180 min</a:t>
            </a:r>
          </a:p>
          <a:p>
            <a:pPr lvl="1"/>
            <a:r>
              <a:rPr lang="en-US" sz="2400" smtClean="0"/>
              <a:t>Turn on 24000 cfm exhaust after 1 hour, levels out at 650 dpm about 400 min from release</a:t>
            </a:r>
          </a:p>
          <a:p>
            <a:r>
              <a:rPr lang="en-US" sz="2400" smtClean="0"/>
              <a:t>Tritium absorption in concrete:  0.01 mCi/s/m</a:t>
            </a:r>
            <a:r>
              <a:rPr lang="en-US" sz="2400" baseline="30000" smtClean="0"/>
              <a:t>2 </a:t>
            </a:r>
          </a:p>
          <a:p>
            <a:pPr lvl="1"/>
            <a:r>
              <a:rPr lang="en-US" sz="2400" smtClean="0"/>
              <a:t>11 dpm in 100 cm</a:t>
            </a:r>
            <a:r>
              <a:rPr lang="en-US" sz="2400" baseline="30000" smtClean="0"/>
              <a:t>2</a:t>
            </a:r>
            <a:r>
              <a:rPr lang="en-US" sz="2400" smtClean="0"/>
              <a:t> in an hour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82575"/>
            <a:ext cx="7856538" cy="430213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</a:rPr>
              <a:t>Worst Case Accident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281113"/>
            <a:ext cx="8682037" cy="3232150"/>
          </a:xfrm>
        </p:spPr>
        <p:txBody>
          <a:bodyPr/>
          <a:lstStyle/>
          <a:p>
            <a:r>
              <a:rPr lang="en-US" sz="2600" smtClean="0">
                <a:solidFill>
                  <a:srgbClr val="FF0000"/>
                </a:solidFill>
              </a:rPr>
              <a:t>Tritium containment breached – with task fan</a:t>
            </a:r>
          </a:p>
          <a:p>
            <a:pPr lvl="1"/>
            <a:r>
              <a:rPr lang="en-US" sz="2400" smtClean="0"/>
              <a:t>1000 Ci of tritium lost up 5-m stack in 1 hour</a:t>
            </a:r>
          </a:p>
          <a:p>
            <a:pPr lvl="1"/>
            <a:r>
              <a:rPr lang="en-US" sz="2400" smtClean="0"/>
              <a:t>Person at site boundary (300 m),  95</a:t>
            </a:r>
            <a:r>
              <a:rPr lang="en-US" sz="2400" baseline="30000" smtClean="0"/>
              <a:t>th</a:t>
            </a:r>
            <a:r>
              <a:rPr lang="en-US" sz="2400" smtClean="0"/>
              <a:t> percentile meteorology for Norfolk, 8760 hours of data -&gt; </a:t>
            </a:r>
            <a:r>
              <a:rPr lang="en-US" sz="2400" smtClean="0">
                <a:solidFill>
                  <a:schemeClr val="accent2"/>
                </a:solidFill>
              </a:rPr>
              <a:t>0.5 mrem*</a:t>
            </a:r>
          </a:p>
          <a:p>
            <a:pPr lvl="1"/>
            <a:r>
              <a:rPr lang="en-US" sz="2400" smtClean="0"/>
              <a:t>HOTSPOT, “standard worst case” meteorology: 1 m/s windspeed, class F (“stable” atmosphere, </a:t>
            </a:r>
            <a:r>
              <a:rPr lang="en-US" sz="2400" i="1" smtClean="0"/>
              <a:t>ie</a:t>
            </a:r>
            <a:r>
              <a:rPr lang="en-US" sz="2400" smtClean="0"/>
              <a:t> minimal dispersion), 1 hour sampling time, 6% immediate conversion to HTO -&gt; </a:t>
            </a:r>
            <a:r>
              <a:rPr lang="en-US" sz="2400" smtClean="0">
                <a:solidFill>
                  <a:schemeClr val="accent2"/>
                </a:solidFill>
              </a:rPr>
              <a:t>6.2 mrem**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280988" y="4822825"/>
            <a:ext cx="85359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/>
              <a:t> *GENII v. 2.09 NESHAPS – Bruce Napier, Pacific Northwest National Lab (2010)</a:t>
            </a:r>
          </a:p>
          <a:p>
            <a:r>
              <a:rPr lang="en-US"/>
              <a:t>**HOTSPOT – Bruce Napier, PNNL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3" name="Picture 1" descr="potential.jpeg"/>
          <p:cNvPicPr>
            <a:picLocks noChangeAspect="1"/>
          </p:cNvPicPr>
          <p:nvPr/>
        </p:nvPicPr>
        <p:blipFill>
          <a:blip r:embed="rId2" cstate="print"/>
          <a:srcRect l="5424" t="11111" r="6863" b="8888"/>
          <a:stretch>
            <a:fillRect/>
          </a:stretch>
        </p:blipFill>
        <p:spPr bwMode="auto">
          <a:xfrm>
            <a:off x="304800" y="685800"/>
            <a:ext cx="464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4" name="TextBox 2"/>
          <p:cNvSpPr txBox="1">
            <a:spLocks noChangeArrowheads="1"/>
          </p:cNvSpPr>
          <p:nvPr/>
        </p:nvSpPr>
        <p:spPr bwMode="auto">
          <a:xfrm>
            <a:off x="5105400" y="1676400"/>
            <a:ext cx="37893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900">
                <a:solidFill>
                  <a:srgbClr val="FF0000"/>
                </a:solidFill>
              </a:rPr>
              <a:t>Standard analysis of </a:t>
            </a:r>
            <a:r>
              <a:rPr lang="en-US" sz="1900" i="1">
                <a:solidFill>
                  <a:srgbClr val="FF0000"/>
                </a:solidFill>
              </a:rPr>
              <a:t>F</a:t>
            </a:r>
            <a:r>
              <a:rPr lang="en-US" sz="1900" i="1" baseline="-25000">
                <a:solidFill>
                  <a:srgbClr val="FF0000"/>
                </a:solidFill>
              </a:rPr>
              <a:t>2</a:t>
            </a:r>
            <a:r>
              <a:rPr lang="en-US" sz="1900" i="1" baseline="46000">
                <a:solidFill>
                  <a:srgbClr val="FF0000"/>
                </a:solidFill>
              </a:rPr>
              <a:t>n</a:t>
            </a:r>
            <a:r>
              <a:rPr lang="en-US" sz="1900" i="1" baseline="30000">
                <a:solidFill>
                  <a:srgbClr val="FF0000"/>
                </a:solidFill>
              </a:rPr>
              <a:t>/</a:t>
            </a:r>
            <a:r>
              <a:rPr lang="en-US" sz="1900" i="1">
                <a:solidFill>
                  <a:srgbClr val="FF0000"/>
                </a:solidFill>
              </a:rPr>
              <a:t>F</a:t>
            </a:r>
            <a:r>
              <a:rPr lang="en-US" sz="1900" i="1" baseline="-25000">
                <a:solidFill>
                  <a:srgbClr val="FF0000"/>
                </a:solidFill>
              </a:rPr>
              <a:t>2</a:t>
            </a:r>
            <a:r>
              <a:rPr lang="en-US" sz="1900" i="1" baseline="46000">
                <a:solidFill>
                  <a:srgbClr val="FF0000"/>
                </a:solidFill>
              </a:rPr>
              <a:t>p  </a:t>
            </a:r>
            <a:r>
              <a:rPr lang="en-US" sz="1900">
                <a:solidFill>
                  <a:srgbClr val="FF0000"/>
                </a:solidFill>
              </a:rPr>
              <a:t>from</a:t>
            </a:r>
          </a:p>
          <a:p>
            <a:r>
              <a:rPr lang="en-US" sz="1900">
                <a:solidFill>
                  <a:srgbClr val="FF0000"/>
                </a:solidFill>
              </a:rPr>
              <a:t>proton and deuteron data shows</a:t>
            </a:r>
          </a:p>
          <a:p>
            <a:r>
              <a:rPr lang="en-US" sz="1900">
                <a:solidFill>
                  <a:srgbClr val="FF0000"/>
                </a:solidFill>
              </a:rPr>
              <a:t>large uncertainty at high-</a:t>
            </a:r>
            <a:r>
              <a:rPr lang="en-US" sz="1900" i="1">
                <a:solidFill>
                  <a:srgbClr val="FF0000"/>
                </a:solidFill>
              </a:rPr>
              <a:t>x</a:t>
            </a:r>
            <a:r>
              <a:rPr lang="en-US" sz="1900">
                <a:solidFill>
                  <a:srgbClr val="FF0000"/>
                </a:solidFill>
              </a:rPr>
              <a:t> values</a:t>
            </a:r>
          </a:p>
          <a:p>
            <a:r>
              <a:rPr lang="en-US" sz="1900">
                <a:solidFill>
                  <a:srgbClr val="FF0000"/>
                </a:solidFill>
              </a:rPr>
              <a:t>depending on nucleon-nucleon </a:t>
            </a:r>
          </a:p>
          <a:p>
            <a:r>
              <a:rPr lang="en-US" sz="1900">
                <a:solidFill>
                  <a:srgbClr val="FF0000"/>
                </a:solidFill>
              </a:rPr>
              <a:t>potential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7" name="Picture 3" descr="botje.jpeg"/>
          <p:cNvPicPr>
            <a:picLocks noChangeAspect="1"/>
          </p:cNvPicPr>
          <p:nvPr/>
        </p:nvPicPr>
        <p:blipFill>
          <a:blip r:embed="rId2" cstate="print"/>
          <a:srcRect l="11176" t="15556" r="12614" b="13333"/>
          <a:stretch>
            <a:fillRect/>
          </a:stretch>
        </p:blipFill>
        <p:spPr bwMode="auto">
          <a:xfrm>
            <a:off x="1828800" y="527050"/>
            <a:ext cx="4800600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1" descr="emca3.jpeg"/>
          <p:cNvPicPr>
            <a:picLocks noChangeAspect="1"/>
          </p:cNvPicPr>
          <p:nvPr/>
        </p:nvPicPr>
        <p:blipFill>
          <a:blip r:embed="rId2" cstate="print"/>
          <a:srcRect l="12514" t="8267" r="5435" b="8267"/>
          <a:stretch>
            <a:fillRect/>
          </a:stretch>
        </p:blipFill>
        <p:spPr bwMode="auto">
          <a:xfrm>
            <a:off x="719138" y="762000"/>
            <a:ext cx="74215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2" name="TextBox 2"/>
          <p:cNvSpPr txBox="1">
            <a:spLocks noChangeArrowheads="1"/>
          </p:cNvSpPr>
          <p:nvPr/>
        </p:nvSpPr>
        <p:spPr bwMode="auto">
          <a:xfrm>
            <a:off x="2339975" y="304800"/>
            <a:ext cx="4822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FF0000"/>
                </a:solidFill>
              </a:rPr>
              <a:t>EMC Effect for </a:t>
            </a:r>
            <a:r>
              <a:rPr lang="en-US" sz="2500" i="1">
                <a:solidFill>
                  <a:srgbClr val="FF0000"/>
                </a:solidFill>
              </a:rPr>
              <a:t>A=3</a:t>
            </a:r>
            <a:r>
              <a:rPr lang="en-US" sz="2500">
                <a:solidFill>
                  <a:srgbClr val="FF0000"/>
                </a:solidFill>
              </a:rPr>
              <a:t> Mirror Nuclei</a:t>
            </a:r>
          </a:p>
        </p:txBody>
      </p:sp>
      <p:sp>
        <p:nvSpPr>
          <p:cNvPr id="235523" name="TextBox 1"/>
          <p:cNvSpPr txBox="1">
            <a:spLocks noChangeArrowheads="1"/>
          </p:cNvSpPr>
          <p:nvPr/>
        </p:nvSpPr>
        <p:spPr bwMode="auto">
          <a:xfrm>
            <a:off x="533400" y="6096000"/>
            <a:ext cx="80549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>
                <a:solidFill>
                  <a:srgbClr val="C00000"/>
                </a:solidFill>
              </a:rPr>
              <a:t>Hall A data on </a:t>
            </a:r>
            <a:r>
              <a:rPr lang="en-US" sz="2100" baseline="30000">
                <a:solidFill>
                  <a:srgbClr val="C00000"/>
                </a:solidFill>
              </a:rPr>
              <a:t>3</a:t>
            </a:r>
            <a:r>
              <a:rPr lang="en-US" sz="2100">
                <a:solidFill>
                  <a:srgbClr val="C00000"/>
                </a:solidFill>
              </a:rPr>
              <a:t>H, </a:t>
            </a:r>
            <a:r>
              <a:rPr lang="en-US" sz="2100" baseline="30000">
                <a:solidFill>
                  <a:srgbClr val="C00000"/>
                </a:solidFill>
              </a:rPr>
              <a:t>3</a:t>
            </a:r>
            <a:r>
              <a:rPr lang="en-US" sz="2100">
                <a:solidFill>
                  <a:srgbClr val="C00000"/>
                </a:solidFill>
              </a:rPr>
              <a:t>He will be of similar precision to Hall C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8" name="Text Box 7"/>
          <p:cNvSpPr txBox="1">
            <a:spLocks noChangeArrowheads="1"/>
          </p:cNvSpPr>
          <p:nvPr/>
        </p:nvSpPr>
        <p:spPr bwMode="auto">
          <a:xfrm>
            <a:off x="76200" y="990600"/>
            <a:ext cx="90678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>
                <a:solidFill>
                  <a:srgbClr val="00B050"/>
                </a:solidFill>
                <a:latin typeface="Times New Roman" pitchFamily="18" charset="0"/>
              </a:rPr>
              <a:t>(Isgur 1999): 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Color-magnetic hyperfine interaction perturbs </a:t>
            </a:r>
          </a:p>
          <a:p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   proton energy: up quarks acquire higher average energy than</a:t>
            </a:r>
          </a:p>
          <a:p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   down quarks.</a:t>
            </a:r>
          </a:p>
          <a:p>
            <a:endParaRPr lang="en-US" sz="25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5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Perturbation results in mixed symmetry distributions that allow</a:t>
            </a:r>
          </a:p>
          <a:p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  the </a:t>
            </a:r>
            <a:r>
              <a:rPr lang="en-US" sz="2500" i="1">
                <a:solidFill>
                  <a:schemeClr val="accent2"/>
                </a:solidFill>
                <a:latin typeface="Times New Roman" pitchFamily="18" charset="0"/>
              </a:rPr>
              <a:t>d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 quark to have different probability than the two </a:t>
            </a:r>
            <a:r>
              <a:rPr lang="en-US" sz="2500" i="1">
                <a:solidFill>
                  <a:schemeClr val="accent2"/>
                </a:solidFill>
                <a:latin typeface="Times New Roman" pitchFamily="18" charset="0"/>
              </a:rPr>
              <a:t>u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 quarks.</a:t>
            </a:r>
          </a:p>
          <a:p>
            <a:endParaRPr lang="en-US" sz="25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5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Quark pairs with spin </a:t>
            </a:r>
            <a:r>
              <a:rPr lang="en-US" sz="2500" i="1">
                <a:solidFill>
                  <a:schemeClr val="accent2"/>
                </a:solidFill>
                <a:latin typeface="Times New Roman" pitchFamily="18" charset="0"/>
              </a:rPr>
              <a:t>0 (1)  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have their energies lowered  (raised). </a:t>
            </a:r>
          </a:p>
          <a:p>
            <a:endParaRPr lang="en-US" sz="25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5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For </a:t>
            </a:r>
            <a:r>
              <a:rPr lang="en-US" sz="2500" i="1">
                <a:solidFill>
                  <a:schemeClr val="accent2"/>
                </a:solidFill>
                <a:latin typeface="Times New Roman" pitchFamily="18" charset="0"/>
              </a:rPr>
              <a:t>x→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500" i="1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: </a:t>
            </a:r>
          </a:p>
          <a:p>
            <a:endParaRPr lang="en-US" sz="25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5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500">
                <a:solidFill>
                  <a:srgbClr val="C00000"/>
                </a:solidFill>
                <a:latin typeface="Times New Roman" pitchFamily="18" charset="0"/>
              </a:rPr>
              <a:t>NOTE: 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Quark Model agrees with Diquark model and disagrees </a:t>
            </a:r>
          </a:p>
          <a:p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   with pQCD and Quark Counting Rules!</a:t>
            </a:r>
          </a:p>
        </p:txBody>
      </p:sp>
      <p:sp>
        <p:nvSpPr>
          <p:cNvPr id="5349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Hyperfine-Perturbed Quark Model</a:t>
            </a:r>
          </a:p>
        </p:txBody>
      </p:sp>
      <p:graphicFrame>
        <p:nvGraphicFramePr>
          <p:cNvPr id="5346" name="Object 226"/>
          <p:cNvGraphicFramePr>
            <a:graphicFrameLocks noChangeAspect="1"/>
          </p:cNvGraphicFramePr>
          <p:nvPr/>
        </p:nvGraphicFramePr>
        <p:xfrm>
          <a:off x="2679700" y="4495800"/>
          <a:ext cx="2120900" cy="515938"/>
        </p:xfrm>
        <a:graphic>
          <a:graphicData uri="http://schemas.openxmlformats.org/presentationml/2006/ole">
            <p:oleObj spid="_x0000_s5346" name="Equation" r:id="rId3" imgW="939800" imgH="228600" progId="Equation.3">
              <p:embed/>
            </p:oleObj>
          </a:graphicData>
        </a:graphic>
      </p:graphicFrame>
      <p:graphicFrame>
        <p:nvGraphicFramePr>
          <p:cNvPr id="5347" name="Object 227"/>
          <p:cNvGraphicFramePr>
            <a:graphicFrameLocks noChangeAspect="1"/>
          </p:cNvGraphicFramePr>
          <p:nvPr/>
        </p:nvGraphicFramePr>
        <p:xfrm>
          <a:off x="5562600" y="4551363"/>
          <a:ext cx="1346200" cy="401637"/>
        </p:xfrm>
        <a:graphic>
          <a:graphicData uri="http://schemas.openxmlformats.org/presentationml/2006/ole">
            <p:oleObj spid="_x0000_s5347" name="Equation" r:id="rId4" imgW="596641" imgH="17772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3" name="Picture 2" descr="whitlow.jpeg"/>
          <p:cNvPicPr>
            <a:picLocks noChangeAspect="1"/>
          </p:cNvPicPr>
          <p:nvPr/>
        </p:nvPicPr>
        <p:blipFill>
          <a:blip r:embed="rId2" cstate="print"/>
          <a:srcRect l="9740" t="9999" r="3984" b="7777"/>
          <a:stretch>
            <a:fillRect/>
          </a:stretch>
        </p:blipFill>
        <p:spPr bwMode="auto">
          <a:xfrm>
            <a:off x="381000" y="381000"/>
            <a:ext cx="5029200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4" name="TextBox 2"/>
          <p:cNvSpPr txBox="1">
            <a:spLocks noChangeArrowheads="1"/>
          </p:cNvSpPr>
          <p:nvPr/>
        </p:nvSpPr>
        <p:spPr bwMode="auto">
          <a:xfrm>
            <a:off x="5410200" y="838200"/>
            <a:ext cx="358140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       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SLAC DIS Data</a:t>
            </a:r>
          </a:p>
          <a:p>
            <a:endParaRPr lang="en-US" sz="23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Whitlow:  Density Model</a:t>
            </a:r>
          </a:p>
          <a:p>
            <a:endParaRPr lang="en-US" sz="23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M&amp;T:  Convolution Model</a:t>
            </a:r>
          </a:p>
          <a:p>
            <a:endParaRPr lang="en-US" sz="23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Bodek:  Fermi-Smearing</a:t>
            </a:r>
          </a:p>
          <a:p>
            <a:r>
              <a:rPr lang="en-US" sz="23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Paris N-N potential</a:t>
            </a:r>
          </a:p>
          <a:p>
            <a:endParaRPr lang="en-US" sz="23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Text Box 7"/>
          <p:cNvSpPr txBox="1">
            <a:spLocks noChangeArrowheads="1"/>
          </p:cNvSpPr>
          <p:nvPr/>
        </p:nvSpPr>
        <p:spPr bwMode="auto">
          <a:xfrm>
            <a:off x="228600" y="1066800"/>
            <a:ext cx="86868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Cross Section – Nucleon structure functions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en-US" sz="2800" i="1" baseline="-2500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and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en-US" sz="2800" i="1" baseline="-25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  <a:p>
            <a:pPr>
              <a:buFontTx/>
              <a:buChar char="•"/>
            </a:pPr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Quark-Parton Model (QPM) interpretation in terms of </a:t>
            </a:r>
          </a:p>
          <a:p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 quark probability distributions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q</a:t>
            </a:r>
            <a:r>
              <a:rPr lang="en-US" sz="2800" i="1" baseline="-2500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(x)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(large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Q</a:t>
            </a:r>
            <a:r>
              <a:rPr lang="en-US" sz="2800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800" baseline="30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and </a:t>
            </a:r>
            <a:r>
              <a:rPr lang="el-GR" sz="2800" i="1">
                <a:solidFill>
                  <a:schemeClr val="accent2"/>
                </a:solidFill>
                <a:latin typeface="Times New Roman" pitchFamily="18" charset="0"/>
              </a:rPr>
              <a:t>ν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):</a:t>
            </a: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Bjorken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x: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fraction of nucleon momentum carried by </a:t>
            </a:r>
          </a:p>
          <a:p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  struck quark:</a:t>
            </a: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1803" name="Object 779"/>
          <p:cNvGraphicFramePr>
            <a:graphicFrameLocks noChangeAspect="1"/>
          </p:cNvGraphicFramePr>
          <p:nvPr/>
        </p:nvGraphicFramePr>
        <p:xfrm>
          <a:off x="457200" y="1603375"/>
          <a:ext cx="8066088" cy="1035050"/>
        </p:xfrm>
        <a:graphic>
          <a:graphicData uri="http://schemas.openxmlformats.org/presentationml/2006/ole">
            <p:oleObj spid="_x0000_s1803" name="Equation" r:id="rId3" imgW="3759200" imgH="482600" progId="Equation.3">
              <p:embed/>
            </p:oleObj>
          </a:graphicData>
        </a:graphic>
      </p:graphicFrame>
      <p:sp>
        <p:nvSpPr>
          <p:cNvPr id="1811" name="Text Box 6"/>
          <p:cNvSpPr txBox="1">
            <a:spLocks noChangeArrowheads="1"/>
          </p:cNvSpPr>
          <p:nvPr/>
        </p:nvSpPr>
        <p:spPr bwMode="auto">
          <a:xfrm>
            <a:off x="381000" y="268288"/>
            <a:ext cx="876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DIS and Quark Parton Model</a:t>
            </a:r>
          </a:p>
        </p:txBody>
      </p:sp>
      <p:graphicFrame>
        <p:nvGraphicFramePr>
          <p:cNvPr id="1804" name="Object 780"/>
          <p:cNvGraphicFramePr>
            <a:graphicFrameLocks noChangeAspect="1"/>
          </p:cNvGraphicFramePr>
          <p:nvPr/>
        </p:nvGraphicFramePr>
        <p:xfrm>
          <a:off x="5791200" y="3124200"/>
          <a:ext cx="2640013" cy="457200"/>
        </p:xfrm>
        <a:graphic>
          <a:graphicData uri="http://schemas.openxmlformats.org/presentationml/2006/ole">
            <p:oleObj spid="_x0000_s1804" name="Equation" r:id="rId4" imgW="1320800" imgH="228600" progId="Equation.3">
              <p:embed/>
            </p:oleObj>
          </a:graphicData>
        </a:graphic>
      </p:graphicFrame>
      <p:graphicFrame>
        <p:nvGraphicFramePr>
          <p:cNvPr id="1805" name="Object 781"/>
          <p:cNvGraphicFramePr>
            <a:graphicFrameLocks noChangeAspect="1"/>
          </p:cNvGraphicFramePr>
          <p:nvPr/>
        </p:nvGraphicFramePr>
        <p:xfrm>
          <a:off x="6400800" y="2697163"/>
          <a:ext cx="1447800" cy="384175"/>
        </p:xfrm>
        <a:graphic>
          <a:graphicData uri="http://schemas.openxmlformats.org/presentationml/2006/ole">
            <p:oleObj spid="_x0000_s1805" name="Equation" r:id="rId5" imgW="672516" imgH="177646" progId="Equation.3">
              <p:embed/>
            </p:oleObj>
          </a:graphicData>
        </a:graphic>
      </p:graphicFrame>
      <p:graphicFrame>
        <p:nvGraphicFramePr>
          <p:cNvPr id="1806" name="Object 782"/>
          <p:cNvGraphicFramePr>
            <a:graphicFrameLocks noChangeAspect="1"/>
          </p:cNvGraphicFramePr>
          <p:nvPr/>
        </p:nvGraphicFramePr>
        <p:xfrm>
          <a:off x="1447800" y="2590800"/>
          <a:ext cx="3459163" cy="976313"/>
        </p:xfrm>
        <a:graphic>
          <a:graphicData uri="http://schemas.openxmlformats.org/presentationml/2006/ole">
            <p:oleObj spid="_x0000_s1806" name="Equation" r:id="rId6" imgW="1714500" imgH="482600" progId="Equation.3">
              <p:embed/>
            </p:oleObj>
          </a:graphicData>
        </a:graphic>
      </p:graphicFrame>
      <p:graphicFrame>
        <p:nvGraphicFramePr>
          <p:cNvPr id="1807" name="Object 783"/>
          <p:cNvGraphicFramePr>
            <a:graphicFrameLocks noChangeAspect="1"/>
          </p:cNvGraphicFramePr>
          <p:nvPr/>
        </p:nvGraphicFramePr>
        <p:xfrm>
          <a:off x="1447800" y="4495800"/>
          <a:ext cx="2722563" cy="950913"/>
        </p:xfrm>
        <a:graphic>
          <a:graphicData uri="http://schemas.openxmlformats.org/presentationml/2006/ole">
            <p:oleObj spid="_x0000_s1807" name="Equation" r:id="rId7" imgW="1257300" imgH="419100" progId="Equation.3">
              <p:embed/>
            </p:oleObj>
          </a:graphicData>
        </a:graphic>
      </p:graphicFrame>
      <p:graphicFrame>
        <p:nvGraphicFramePr>
          <p:cNvPr id="1808" name="Object 784"/>
          <p:cNvGraphicFramePr>
            <a:graphicFrameLocks noChangeAspect="1"/>
          </p:cNvGraphicFramePr>
          <p:nvPr/>
        </p:nvGraphicFramePr>
        <p:xfrm>
          <a:off x="4635500" y="4648200"/>
          <a:ext cx="2667000" cy="779463"/>
        </p:xfrm>
        <a:graphic>
          <a:graphicData uri="http://schemas.openxmlformats.org/presentationml/2006/ole">
            <p:oleObj spid="_x0000_s1808" name="Equation" r:id="rId8" imgW="1231366" imgH="342751" progId="Equation.3">
              <p:embed/>
            </p:oleObj>
          </a:graphicData>
        </a:graphic>
      </p:graphicFrame>
      <p:graphicFrame>
        <p:nvGraphicFramePr>
          <p:cNvPr id="1809" name="Object 785"/>
          <p:cNvGraphicFramePr>
            <a:graphicFrameLocks noChangeAspect="1"/>
          </p:cNvGraphicFramePr>
          <p:nvPr/>
        </p:nvGraphicFramePr>
        <p:xfrm>
          <a:off x="4038600" y="5943600"/>
          <a:ext cx="1868488" cy="517525"/>
        </p:xfrm>
        <a:graphic>
          <a:graphicData uri="http://schemas.openxmlformats.org/presentationml/2006/ole">
            <p:oleObj spid="_x0000_s1809" name="Equation" r:id="rId9" imgW="863225" imgH="22850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sz="3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i="1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i="1" baseline="4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3600" i="1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i="1" baseline="4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d/u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Ratios and </a:t>
            </a:r>
            <a:r>
              <a:rPr lang="en-US" sz="3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i="1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Limits for </a:t>
            </a:r>
            <a:r>
              <a:rPr lang="en-US" sz="3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990600"/>
          <a:ext cx="7315200" cy="3724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981"/>
                <a:gridCol w="1255581"/>
                <a:gridCol w="822959"/>
                <a:gridCol w="1005839"/>
                <a:gridCol w="1005839"/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  <a:r>
                        <a:rPr lang="en-US" sz="2400" b="1" i="1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2400" b="1" i="1" baseline="5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/F</a:t>
                      </a:r>
                      <a:r>
                        <a:rPr lang="en-US" sz="2400" b="1" i="1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2400" b="1" i="1" baseline="5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</a:t>
                      </a:r>
                      <a:endParaRPr lang="en-US" sz="2400" b="1" i="1" baseline="5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</a:rPr>
                        <a:t>d/u</a:t>
                      </a:r>
                      <a:endParaRPr lang="en-US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1" i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b="1" i="1" baseline="50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400" b="1" i="1" baseline="5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1" i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b="1" i="1" baseline="50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  <a:p>
                      <a:endParaRPr lang="en-US" sz="2000" dirty="0" smtClean="0"/>
                    </a:p>
                  </a:txBody>
                  <a:tcPr/>
                </a:tc>
              </a:tr>
              <a:tr h="53144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baseline="0" dirty="0" smtClean="0"/>
                        <a:t>         </a:t>
                      </a:r>
                      <a:r>
                        <a:rPr lang="en-US" sz="2000" b="1" i="1" dirty="0" smtClean="0"/>
                        <a:t>SU(6)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2/3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5/9</a:t>
                      </a:r>
                      <a:endParaRPr lang="en-US" dirty="0"/>
                    </a:p>
                  </a:txBody>
                  <a:tcPr/>
                </a:tc>
              </a:tr>
              <a:tr h="53144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      </a:t>
                      </a:r>
                      <a:r>
                        <a:rPr lang="en-US" sz="2000" b="1" dirty="0" err="1" smtClean="0"/>
                        <a:t>Diquark</a:t>
                      </a:r>
                      <a:r>
                        <a:rPr lang="en-US" sz="2000" b="1" dirty="0" smtClean="0"/>
                        <a:t>/Feynman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   1/4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3144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</a:t>
                      </a:r>
                      <a:r>
                        <a:rPr lang="en-US" sz="2000" b="1" dirty="0" smtClean="0"/>
                        <a:t>Quark Model/</a:t>
                      </a:r>
                      <a:r>
                        <a:rPr lang="en-US" sz="2000" b="1" dirty="0" err="1" smtClean="0"/>
                        <a:t>Isgur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   1/4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314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</a:t>
                      </a:r>
                      <a:r>
                        <a:rPr lang="en-US" sz="2000" b="1" dirty="0" err="1" smtClean="0"/>
                        <a:t>Perturbative</a:t>
                      </a:r>
                      <a:r>
                        <a:rPr lang="en-US" sz="2000" b="1" dirty="0" smtClean="0"/>
                        <a:t> QCD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 3/7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1/5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31441"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sz="2000" b="1" dirty="0" smtClean="0"/>
                        <a:t>Quark</a:t>
                      </a:r>
                      <a:r>
                        <a:rPr lang="en-US" sz="2000" b="1" baseline="0" dirty="0" smtClean="0"/>
                        <a:t> Counting </a:t>
                      </a:r>
                      <a:r>
                        <a:rPr lang="en-US" sz="2000" b="1" dirty="0" smtClean="0"/>
                        <a:t>Rules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 3/7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1/5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9662" name="TextBox 6"/>
          <p:cNvSpPr txBox="1">
            <a:spLocks noChangeArrowheads="1"/>
          </p:cNvSpPr>
          <p:nvPr/>
        </p:nvSpPr>
        <p:spPr bwMode="auto">
          <a:xfrm>
            <a:off x="76200" y="4876800"/>
            <a:ext cx="8991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1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Asymmetry measured with polarized electrons and nucleons.  Equal in</a:t>
            </a:r>
          </a:p>
          <a:p>
            <a:r>
              <a:rPr lang="en-US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QPM to probability that the quark spins are aligned with the nucleon spin.</a:t>
            </a:r>
          </a:p>
          <a:p>
            <a:endParaRPr lang="en-US" sz="21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1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b="1" i="1" baseline="5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1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b="1" i="1" baseline="5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Extensive experimental programs at CERN, SLAC, DESY and </a:t>
            </a:r>
          </a:p>
          <a:p>
            <a:r>
              <a:rPr lang="en-US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JLab (6 GeV and 12 GeV Programs)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120650"/>
            <a:ext cx="7954963" cy="347663"/>
          </a:xfrm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</a:rPr>
              <a:t>Target Installation – Example of Procedure</a:t>
            </a:r>
          </a:p>
        </p:txBody>
      </p:sp>
      <p:sp>
        <p:nvSpPr>
          <p:cNvPr id="240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631825"/>
            <a:ext cx="7300912" cy="6078538"/>
          </a:xfrm>
        </p:spPr>
        <p:txBody>
          <a:bodyPr/>
          <a:lstStyle/>
          <a:p>
            <a:r>
              <a:rPr lang="en-US" sz="1400" smtClean="0">
                <a:solidFill>
                  <a:schemeClr val="accent2"/>
                </a:solidFill>
              </a:rPr>
              <a:t>Turn on Hall A exhaust fans (&gt;24000 cfm should be sufficient)</a:t>
            </a:r>
          </a:p>
          <a:p>
            <a:r>
              <a:rPr lang="en-US" sz="1400" smtClean="0"/>
              <a:t>When target container is received at JLab, survey with a hand-held tritium monitor</a:t>
            </a:r>
          </a:p>
          <a:p>
            <a:r>
              <a:rPr lang="en-US" sz="1400" smtClean="0">
                <a:solidFill>
                  <a:schemeClr val="accent2"/>
                </a:solidFill>
              </a:rPr>
              <a:t>When opening the target container, survey with hand-held monitor</a:t>
            </a:r>
          </a:p>
          <a:p>
            <a:r>
              <a:rPr lang="en-US" sz="1400" smtClean="0"/>
              <a:t>Swipe target in several places for tritium</a:t>
            </a:r>
          </a:p>
          <a:p>
            <a:r>
              <a:rPr lang="en-US" sz="1400" smtClean="0"/>
              <a:t>Carefully unpack target, </a:t>
            </a:r>
            <a:r>
              <a:rPr lang="en-US" sz="1400" smtClean="0">
                <a:solidFill>
                  <a:schemeClr val="accent2"/>
                </a:solidFill>
              </a:rPr>
              <a:t>one person</a:t>
            </a:r>
            <a:r>
              <a:rPr lang="en-US" sz="1400" smtClean="0"/>
              <a:t> </a:t>
            </a:r>
            <a:r>
              <a:rPr lang="en-US" sz="1400" smtClean="0">
                <a:solidFill>
                  <a:schemeClr val="accent2"/>
                </a:solidFill>
              </a:rPr>
              <a:t>continuously surveying for tritium</a:t>
            </a:r>
          </a:p>
          <a:p>
            <a:r>
              <a:rPr lang="en-US" sz="1400" smtClean="0"/>
              <a:t>Remove protective covers for shipping</a:t>
            </a:r>
          </a:p>
          <a:p>
            <a:r>
              <a:rPr lang="en-US" sz="1400" smtClean="0">
                <a:solidFill>
                  <a:schemeClr val="accent2"/>
                </a:solidFill>
              </a:rPr>
              <a:t>Survey for x-rays if not done at INL</a:t>
            </a:r>
            <a:endParaRPr lang="en-US" sz="1400" smtClean="0"/>
          </a:p>
          <a:p>
            <a:r>
              <a:rPr lang="en-US" sz="1400" smtClean="0"/>
              <a:t>Load solid targets into frame if this has not been done prior to shipment</a:t>
            </a:r>
          </a:p>
          <a:p>
            <a:r>
              <a:rPr lang="en-US" sz="1400" smtClean="0"/>
              <a:t>Attach W mask to target frame if this has not been done prior to shipment</a:t>
            </a:r>
          </a:p>
          <a:p>
            <a:r>
              <a:rPr lang="en-US" sz="1400" smtClean="0"/>
              <a:t>Attach scattering chamber top flange to target assembly if not done prior to shipment</a:t>
            </a:r>
          </a:p>
          <a:p>
            <a:r>
              <a:rPr lang="en-US" sz="1400" smtClean="0"/>
              <a:t>Attach crane to top flange</a:t>
            </a:r>
          </a:p>
          <a:p>
            <a:r>
              <a:rPr lang="en-US" sz="1400" smtClean="0"/>
              <a:t>Lift target to position directly above scattering chamber</a:t>
            </a:r>
          </a:p>
          <a:p>
            <a:r>
              <a:rPr lang="en-US" sz="1400" smtClean="0"/>
              <a:t>Two target-trained installers with proper ppe will carefully guide target into chamber</a:t>
            </a:r>
          </a:p>
          <a:p>
            <a:r>
              <a:rPr lang="en-US" sz="1400" smtClean="0"/>
              <a:t>When target is seated, remove crane and begin bolting target flange to chamber</a:t>
            </a:r>
          </a:p>
          <a:p>
            <a:r>
              <a:rPr lang="en-US" sz="1400" smtClean="0">
                <a:solidFill>
                  <a:schemeClr val="accent2"/>
                </a:solidFill>
              </a:rPr>
              <a:t>Place vent hood over target and activate exhaust fan</a:t>
            </a:r>
          </a:p>
          <a:p>
            <a:r>
              <a:rPr lang="en-US" sz="1400" smtClean="0"/>
              <a:t>Check target alignment, make adjustments as necessary</a:t>
            </a:r>
          </a:p>
          <a:p>
            <a:r>
              <a:rPr lang="en-US" sz="1400" smtClean="0"/>
              <a:t>Begin pumpdown of target in chamber after all seals have been made</a:t>
            </a:r>
          </a:p>
          <a:p>
            <a:r>
              <a:rPr lang="en-US" sz="1400" smtClean="0">
                <a:solidFill>
                  <a:schemeClr val="accent2"/>
                </a:solidFill>
              </a:rPr>
              <a:t>Begin monitoring pump exhaust for tritium</a:t>
            </a:r>
            <a:endParaRPr lang="en-US" sz="1400" smtClean="0"/>
          </a:p>
          <a:p>
            <a:r>
              <a:rPr lang="en-US" sz="1400" smtClean="0">
                <a:solidFill>
                  <a:schemeClr val="accent2"/>
                </a:solidFill>
              </a:rPr>
              <a:t>Activate depleted U bed</a:t>
            </a:r>
          </a:p>
          <a:p>
            <a:r>
              <a:rPr lang="en-US" sz="1400" smtClean="0">
                <a:solidFill>
                  <a:schemeClr val="accent2"/>
                </a:solidFill>
              </a:rPr>
              <a:t>Set up MKS rad-hard RGA (QTC54537) on mass 6 peak and remote monitor/interlock</a:t>
            </a:r>
          </a:p>
          <a:p>
            <a:r>
              <a:rPr lang="en-US" sz="1400" smtClean="0"/>
              <a:t>Hook up target cooling, monitors and all interlocks; activate cooling and interlocks</a:t>
            </a:r>
          </a:p>
          <a:p>
            <a:r>
              <a:rPr lang="en-US" sz="1400" smtClean="0"/>
              <a:t>Test all monitors and interlocks</a:t>
            </a:r>
          </a:p>
          <a:p>
            <a:r>
              <a:rPr lang="en-US" sz="1400" smtClean="0"/>
              <a:t>Perform special checklist before leaving hall – two target operators</a:t>
            </a:r>
          </a:p>
          <a:p>
            <a:r>
              <a:rPr lang="en-US" sz="1400" smtClean="0"/>
              <a:t>Target should be ready for beam alignment – described in written document</a:t>
            </a:r>
          </a:p>
          <a:p>
            <a:endParaRPr lang="en-US" sz="1200" smtClean="0"/>
          </a:p>
          <a:p>
            <a:endParaRPr lang="en-US" sz="1200" smtClean="0"/>
          </a:p>
          <a:p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4" name="Text Box 7"/>
          <p:cNvSpPr txBox="1">
            <a:spLocks noChangeArrowheads="1"/>
          </p:cNvSpPr>
          <p:nvPr/>
        </p:nvSpPr>
        <p:spPr bwMode="auto">
          <a:xfrm>
            <a:off x="381000" y="887413"/>
            <a:ext cx="8077200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>
                <a:solidFill>
                  <a:srgbClr val="C00000"/>
                </a:solidFill>
                <a:latin typeface="Times New Roman" pitchFamily="18" charset="0"/>
              </a:rPr>
              <a:t>Deuteron structure function convolution: 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Calculated in a  </a:t>
            </a:r>
          </a:p>
          <a:p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   covariant frame-work in terms of free nucleon structure </a:t>
            </a:r>
          </a:p>
          <a:p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   functions </a:t>
            </a:r>
            <a:r>
              <a:rPr lang="en-US" sz="2500">
                <a:solidFill>
                  <a:srgbClr val="00B050"/>
                </a:solidFill>
                <a:latin typeface="Times New Roman" pitchFamily="18" charset="0"/>
              </a:rPr>
              <a:t>(Melnitchouk and Thomas 1996) :</a:t>
            </a:r>
          </a:p>
          <a:p>
            <a:endParaRPr lang="en-US" sz="25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50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   Spectral function  </a:t>
            </a:r>
            <a:r>
              <a:rPr lang="en-US" sz="2500" i="1">
                <a:solidFill>
                  <a:schemeClr val="accent2"/>
                </a:solidFill>
                <a:latin typeface="Times New Roman" pitchFamily="18" charset="0"/>
              </a:rPr>
              <a:t>f(y) 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accounts for Fermi Motion AND   </a:t>
            </a:r>
          </a:p>
          <a:p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   Binding/Off-Shell Effects, where </a:t>
            </a:r>
            <a:r>
              <a:rPr lang="en-US" sz="2500" i="1">
                <a:solidFill>
                  <a:schemeClr val="accent2"/>
                </a:solidFill>
                <a:latin typeface="Times New Roman" pitchFamily="18" charset="0"/>
              </a:rPr>
              <a:t>y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 is the fraction of the  </a:t>
            </a:r>
          </a:p>
          <a:p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   nucleus momentum carried by the struck nucleon.</a:t>
            </a:r>
          </a:p>
          <a:p>
            <a:endParaRPr lang="en-US" sz="25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6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>
                <a:solidFill>
                  <a:srgbClr val="C00000"/>
                </a:solidFill>
                <a:latin typeface="Times New Roman" pitchFamily="18" charset="0"/>
              </a:rPr>
              <a:t>Density Model</a:t>
            </a:r>
            <a:r>
              <a:rPr lang="en-US" sz="2600">
                <a:solidFill>
                  <a:schemeClr val="accent2"/>
                </a:solidFill>
                <a:latin typeface="Times New Roman" pitchFamily="18" charset="0"/>
              </a:rPr>
              <a:t>: </a:t>
            </a:r>
            <a:r>
              <a:rPr lang="en-US" sz="260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EMC effect for deuteron scales with </a:t>
            </a:r>
          </a:p>
          <a:p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   nuclear charge density as for heavy nuclei </a:t>
            </a:r>
            <a:r>
              <a:rPr lang="en-US" sz="2500">
                <a:solidFill>
                  <a:srgbClr val="00B050"/>
                </a:solidFill>
                <a:latin typeface="Times New Roman" pitchFamily="18" charset="0"/>
              </a:rPr>
              <a:t>(Frankfurt and </a:t>
            </a:r>
          </a:p>
          <a:p>
            <a:r>
              <a:rPr lang="en-US" sz="2500">
                <a:solidFill>
                  <a:srgbClr val="00B050"/>
                </a:solidFill>
                <a:latin typeface="Times New Roman" pitchFamily="18" charset="0"/>
              </a:rPr>
              <a:t>   Strikman 1988, applied by Whitlow et al. 1992) </a:t>
            </a:r>
            <a:r>
              <a:rPr lang="en-US" sz="2500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  <a:p>
            <a:endParaRPr lang="en-US" sz="26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6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395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Binding/EMC Effect in Deuteron</a:t>
            </a:r>
          </a:p>
        </p:txBody>
      </p:sp>
      <p:graphicFrame>
        <p:nvGraphicFramePr>
          <p:cNvPr id="7392" name="Object 224"/>
          <p:cNvGraphicFramePr>
            <a:graphicFrameLocks noChangeAspect="1"/>
          </p:cNvGraphicFramePr>
          <p:nvPr/>
        </p:nvGraphicFramePr>
        <p:xfrm>
          <a:off x="2514600" y="5562600"/>
          <a:ext cx="4114800" cy="995363"/>
        </p:xfrm>
        <a:graphic>
          <a:graphicData uri="http://schemas.openxmlformats.org/presentationml/2006/ole">
            <p:oleObj spid="_x0000_s7392" name="Equation" r:id="rId3" imgW="1993900" imgH="482600" progId="Equation.3">
              <p:embed/>
            </p:oleObj>
          </a:graphicData>
        </a:graphic>
      </p:graphicFrame>
      <p:graphicFrame>
        <p:nvGraphicFramePr>
          <p:cNvPr id="7393" name="Object 225"/>
          <p:cNvGraphicFramePr>
            <a:graphicFrameLocks noChangeAspect="1"/>
          </p:cNvGraphicFramePr>
          <p:nvPr/>
        </p:nvGraphicFramePr>
        <p:xfrm>
          <a:off x="838200" y="2208213"/>
          <a:ext cx="6904038" cy="611187"/>
        </p:xfrm>
        <a:graphic>
          <a:graphicData uri="http://schemas.openxmlformats.org/presentationml/2006/ole">
            <p:oleObj spid="_x0000_s7393" name="Equation" r:id="rId4" imgW="2819400" imgH="279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8382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</a:rPr>
              <a:t>Target Removal – Example of Procedures</a:t>
            </a:r>
          </a:p>
        </p:txBody>
      </p:sp>
      <p:sp>
        <p:nvSpPr>
          <p:cNvPr id="243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935913" cy="5845175"/>
          </a:xfrm>
        </p:spPr>
        <p:txBody>
          <a:bodyPr/>
          <a:lstStyle/>
          <a:p>
            <a:r>
              <a:rPr lang="en-US" sz="1800" smtClean="0">
                <a:solidFill>
                  <a:schemeClr val="tx2"/>
                </a:solidFill>
              </a:rPr>
              <a:t>Turn on Hall A exhaust fan (~24000 cfm)</a:t>
            </a:r>
          </a:p>
          <a:p>
            <a:r>
              <a:rPr lang="en-US" sz="1800" smtClean="0"/>
              <a:t>Allow target cells to “cool” as much as possible, Al target cell will be activated, preferably for 4 days</a:t>
            </a:r>
          </a:p>
          <a:p>
            <a:r>
              <a:rPr lang="en-US" sz="1800" smtClean="0"/>
              <a:t>Survey target area</a:t>
            </a:r>
          </a:p>
          <a:p>
            <a:r>
              <a:rPr lang="en-US" sz="1800" smtClean="0"/>
              <a:t>When safe, remove all monitors, cooling and cabling</a:t>
            </a:r>
          </a:p>
          <a:p>
            <a:r>
              <a:rPr lang="en-US" sz="1800" smtClean="0"/>
              <a:t>Put on approved ppe</a:t>
            </a:r>
          </a:p>
          <a:p>
            <a:r>
              <a:rPr lang="en-US" sz="1800" smtClean="0"/>
              <a:t>Unbolt top target flange</a:t>
            </a:r>
          </a:p>
          <a:p>
            <a:r>
              <a:rPr lang="en-US" sz="1800" smtClean="0"/>
              <a:t>Remove vent hood and attach crane to top target flange</a:t>
            </a:r>
          </a:p>
          <a:p>
            <a:r>
              <a:rPr lang="en-US" sz="1800" smtClean="0"/>
              <a:t>Begin tritium monitoring with hand held monitor</a:t>
            </a:r>
          </a:p>
          <a:p>
            <a:r>
              <a:rPr lang="en-US" sz="1800" smtClean="0"/>
              <a:t>Carefully, lift target ladder out of the scattering chamber</a:t>
            </a:r>
          </a:p>
          <a:p>
            <a:r>
              <a:rPr lang="en-US" sz="1800" smtClean="0"/>
              <a:t>Swipe tritium target cell and scattering chamber for tritium</a:t>
            </a:r>
          </a:p>
          <a:p>
            <a:r>
              <a:rPr lang="en-US" sz="1800" smtClean="0"/>
              <a:t>Survey target cells once again away from pivot to determine activity</a:t>
            </a:r>
          </a:p>
          <a:p>
            <a:r>
              <a:rPr lang="en-US" sz="1800" smtClean="0"/>
              <a:t>Move target to target container area and remove W mask and top flange if necessary</a:t>
            </a:r>
          </a:p>
          <a:p>
            <a:r>
              <a:rPr lang="en-US" sz="1800" smtClean="0"/>
              <a:t>Attach shipping covers to target</a:t>
            </a:r>
          </a:p>
          <a:p>
            <a:r>
              <a:rPr lang="en-US" sz="1800" smtClean="0"/>
              <a:t>Place target ladder in target container and re-pack</a:t>
            </a:r>
          </a:p>
          <a:p>
            <a:r>
              <a:rPr lang="en-US" sz="1800" smtClean="0"/>
              <a:t>Seal target container, ready for shipment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868363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</a:rPr>
              <a:t>Summary of Key Engineering Controls</a:t>
            </a:r>
          </a:p>
        </p:txBody>
      </p:sp>
      <p:sp>
        <p:nvSpPr>
          <p:cNvPr id="244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3" y="1155700"/>
            <a:ext cx="8116887" cy="4251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Small amount of tritium gas (1000 Ci) – MIT-Bates: 150 x larger sample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Small diameter cell with beam collimator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Super Big Bite Spectrometer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All tritium handling performed offsite at Idaho National Lab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Target cell completely sealed 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Secondary containment with scattering chamber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Scattering chamber: fast valves to accelerator or isolated</a:t>
            </a:r>
          </a:p>
          <a:p>
            <a:pPr>
              <a:lnSpc>
                <a:spcPct val="90000"/>
              </a:lnSpc>
            </a:pPr>
            <a:r>
              <a:rPr lang="en-US" sz="1800" baseline="30000" smtClean="0"/>
              <a:t>3</a:t>
            </a:r>
            <a:r>
              <a:rPr lang="en-US" sz="1800" smtClean="0"/>
              <a:t>He pressure is three times </a:t>
            </a:r>
            <a:r>
              <a:rPr lang="en-US" sz="1800" baseline="30000" smtClean="0"/>
              <a:t>3</a:t>
            </a:r>
            <a:r>
              <a:rPr lang="en-US" sz="1800" smtClean="0"/>
              <a:t>H pressure - same beam time on each target.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Target and scattering chamber will be designed for ease of installation 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Beam interlocks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Radiation level in Hall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Beam current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Raster (in progress in Hall A)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Target vacuum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Target coolant flow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Tritium monitor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Independent vent hood and task fan in target area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High velocity task fan interlocked to tritium detection, vacuum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1000" cy="792162"/>
          </a:xfrm>
        </p:spPr>
        <p:txBody>
          <a:bodyPr/>
          <a:lstStyle/>
          <a:p>
            <a:r>
              <a:rPr lang="en-US" sz="3600" smtClean="0">
                <a:solidFill>
                  <a:srgbClr val="FF0000"/>
                </a:solidFill>
              </a:rPr>
              <a:t>Proposed Administrative Controls</a:t>
            </a:r>
          </a:p>
        </p:txBody>
      </p:sp>
      <p:sp>
        <p:nvSpPr>
          <p:cNvPr id="245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69275" cy="5448300"/>
          </a:xfrm>
        </p:spPr>
        <p:txBody>
          <a:bodyPr/>
          <a:lstStyle/>
          <a:p>
            <a:r>
              <a:rPr lang="en-US" sz="2000" smtClean="0"/>
              <a:t>Beam current should be limited to 30 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/>
              <a:t>A</a:t>
            </a:r>
          </a:p>
          <a:p>
            <a:r>
              <a:rPr lang="en-US" sz="2000" smtClean="0"/>
              <a:t>Overhead crane locked out after target installation</a:t>
            </a:r>
          </a:p>
          <a:p>
            <a:r>
              <a:rPr lang="en-US" sz="2000" smtClean="0"/>
              <a:t>Trained tritium target operators on shift at all times</a:t>
            </a:r>
          </a:p>
          <a:p>
            <a:r>
              <a:rPr lang="en-US" sz="2000" smtClean="0"/>
              <a:t>Beam condition, raster pattern and target parameters monitored</a:t>
            </a:r>
          </a:p>
          <a:p>
            <a:r>
              <a:rPr lang="en-US" sz="2000" smtClean="0"/>
              <a:t>Accelerator operators given special instructions</a:t>
            </a:r>
          </a:p>
          <a:p>
            <a:pPr lvl="1"/>
            <a:r>
              <a:rPr lang="en-US" sz="2000" smtClean="0"/>
              <a:t>Independent operator check on beam current, raster, interlocks</a:t>
            </a:r>
          </a:p>
          <a:p>
            <a:r>
              <a:rPr lang="en-US" sz="2000" smtClean="0"/>
              <a:t>Full written and approved procedures for all operations with target</a:t>
            </a:r>
          </a:p>
          <a:p>
            <a:r>
              <a:rPr lang="en-US" sz="2000" smtClean="0"/>
              <a:t>All procedures to be performed and checked – two trained target operators</a:t>
            </a:r>
          </a:p>
          <a:p>
            <a:pPr lvl="1"/>
            <a:r>
              <a:rPr lang="en-US" sz="2000" smtClean="0"/>
              <a:t>Target installation and removal</a:t>
            </a:r>
          </a:p>
          <a:p>
            <a:pPr lvl="1"/>
            <a:r>
              <a:rPr lang="en-US" sz="2000" smtClean="0"/>
              <a:t>Target alignment</a:t>
            </a:r>
          </a:p>
          <a:p>
            <a:pPr lvl="1"/>
            <a:r>
              <a:rPr lang="en-US" sz="2000" smtClean="0"/>
              <a:t>Target storage</a:t>
            </a:r>
          </a:p>
          <a:p>
            <a:pPr lvl="1"/>
            <a:r>
              <a:rPr lang="en-US" sz="2000" smtClean="0"/>
              <a:t>Target motion</a:t>
            </a:r>
          </a:p>
          <a:p>
            <a:pPr lvl="1"/>
            <a:r>
              <a:rPr lang="en-US" sz="2000" smtClean="0"/>
              <a:t>Beam on target</a:t>
            </a:r>
          </a:p>
          <a:p>
            <a:pPr lvl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5" name="Picture 1" descr="r3str.jpeg"/>
          <p:cNvPicPr>
            <a:picLocks noChangeAspect="1"/>
          </p:cNvPicPr>
          <p:nvPr/>
        </p:nvPicPr>
        <p:blipFill>
          <a:blip r:embed="rId2" cstate="print"/>
          <a:srcRect l="3987" t="39999" r="15491" b="1111"/>
          <a:stretch>
            <a:fillRect/>
          </a:stretch>
        </p:blipFill>
        <p:spPr bwMode="auto">
          <a:xfrm>
            <a:off x="0" y="1295400"/>
            <a:ext cx="426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86" name="Picture 2" descr="iter.jpeg"/>
          <p:cNvPicPr>
            <a:picLocks noChangeAspect="1"/>
          </p:cNvPicPr>
          <p:nvPr/>
        </p:nvPicPr>
        <p:blipFill>
          <a:blip r:embed="rId3" cstate="print"/>
          <a:srcRect l="15817" t="12222" r="13725" b="46667"/>
          <a:stretch>
            <a:fillRect/>
          </a:stretch>
        </p:blipFill>
        <p:spPr bwMode="auto">
          <a:xfrm>
            <a:off x="4248150" y="1752600"/>
            <a:ext cx="48958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09" name="Picture 1" descr="offshell.jpeg"/>
          <p:cNvPicPr>
            <a:picLocks noChangeAspect="1"/>
          </p:cNvPicPr>
          <p:nvPr/>
        </p:nvPicPr>
        <p:blipFill>
          <a:blip r:embed="rId2" cstate="print"/>
          <a:srcRect l="3987" t="38889" r="15491" b="2222"/>
          <a:stretch>
            <a:fillRect/>
          </a:stretch>
        </p:blipFill>
        <p:spPr bwMode="auto">
          <a:xfrm>
            <a:off x="4572000" y="1295400"/>
            <a:ext cx="45720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10" name="Picture 2" descr="chargebreak.jpeg"/>
          <p:cNvPicPr>
            <a:picLocks noChangeAspect="1"/>
          </p:cNvPicPr>
          <p:nvPr/>
        </p:nvPicPr>
        <p:blipFill>
          <a:blip r:embed="rId3" cstate="print"/>
          <a:srcRect l="3987" t="39999" r="15491" b="2222"/>
          <a:stretch>
            <a:fillRect/>
          </a:stretch>
        </p:blipFill>
        <p:spPr bwMode="auto">
          <a:xfrm>
            <a:off x="0" y="1295400"/>
            <a:ext cx="45958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3" name="Picture 2" descr="liuti.jpeg"/>
          <p:cNvPicPr>
            <a:picLocks noChangeAspect="1"/>
          </p:cNvPicPr>
          <p:nvPr/>
        </p:nvPicPr>
        <p:blipFill>
          <a:blip r:embed="rId2" cstate="print"/>
          <a:srcRect l="3987" t="39999" r="15491"/>
          <a:stretch>
            <a:fillRect/>
          </a:stretch>
        </p:blipFill>
        <p:spPr bwMode="auto">
          <a:xfrm>
            <a:off x="4495800" y="1295400"/>
            <a:ext cx="45037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34" name="TextBox 3"/>
          <p:cNvSpPr txBox="1">
            <a:spLocks noChangeArrowheads="1"/>
          </p:cNvSpPr>
          <p:nvPr/>
        </p:nvSpPr>
        <p:spPr bwMode="auto">
          <a:xfrm>
            <a:off x="1920875" y="5562600"/>
            <a:ext cx="12842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Faddeev</a:t>
            </a:r>
          </a:p>
        </p:txBody>
      </p:sp>
      <p:sp>
        <p:nvSpPr>
          <p:cNvPr id="248835" name="TextBox 4"/>
          <p:cNvSpPr txBox="1">
            <a:spLocks noChangeArrowheads="1"/>
          </p:cNvSpPr>
          <p:nvPr/>
        </p:nvSpPr>
        <p:spPr bwMode="auto">
          <a:xfrm>
            <a:off x="6199188" y="5562600"/>
            <a:ext cx="14970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Variational</a:t>
            </a:r>
          </a:p>
        </p:txBody>
      </p:sp>
      <p:pic>
        <p:nvPicPr>
          <p:cNvPr id="248836" name="Picture 2" descr="fig5.jpeg"/>
          <p:cNvPicPr>
            <a:picLocks noChangeAspect="1"/>
          </p:cNvPicPr>
          <p:nvPr/>
        </p:nvPicPr>
        <p:blipFill>
          <a:blip r:embed="rId3" cstate="print"/>
          <a:srcRect l="4396" t="39619" r="13615" b="1945"/>
          <a:stretch>
            <a:fillRect/>
          </a:stretch>
        </p:blipFill>
        <p:spPr bwMode="auto">
          <a:xfrm>
            <a:off x="0" y="1274763"/>
            <a:ext cx="4648200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0" y="990600"/>
            <a:ext cx="9144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750" dirty="0">
                <a:solidFill>
                  <a:srgbClr val="00B050"/>
                </a:solidFill>
                <a:latin typeface="Times New Roman" pitchFamily="18" charset="0"/>
                <a:cs typeface="+mn-cs"/>
              </a:rPr>
              <a:t>Close (1973): </a:t>
            </a:r>
            <a:r>
              <a:rPr lang="en-US" sz="2750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Used the </a:t>
            </a:r>
            <a:r>
              <a:rPr lang="en-US" sz="2750" i="1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SU(6)</a:t>
            </a:r>
            <a:r>
              <a:rPr lang="en-US" sz="2750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 proton wave function with</a:t>
            </a:r>
          </a:p>
          <a:p>
            <a:pPr>
              <a:defRPr/>
            </a:pPr>
            <a:r>
              <a:rPr lang="en-US" sz="2750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  </a:t>
            </a:r>
            <a:r>
              <a:rPr lang="en-US" sz="2750" dirty="0" err="1">
                <a:solidFill>
                  <a:schemeClr val="accent2"/>
                </a:solidFill>
                <a:latin typeface="Times New Roman" pitchFamily="18" charset="0"/>
                <a:cs typeface="+mn-cs"/>
              </a:rPr>
              <a:t>diquark</a:t>
            </a:r>
            <a:r>
              <a:rPr lang="en-US" sz="2750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 spectator configuration with spin </a:t>
            </a:r>
            <a:r>
              <a:rPr lang="en-US" sz="2750" i="1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s=1 </a:t>
            </a:r>
            <a:r>
              <a:rPr lang="en-US" sz="2750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suppressed</a:t>
            </a:r>
          </a:p>
          <a:p>
            <a:pPr>
              <a:defRPr/>
            </a:pPr>
            <a:r>
              <a:rPr lang="en-US" sz="2750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  relative to spin </a:t>
            </a:r>
            <a:r>
              <a:rPr lang="en-US" sz="2750" i="1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s=0</a:t>
            </a:r>
            <a:r>
              <a:rPr lang="en-US" sz="2750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: </a:t>
            </a:r>
          </a:p>
          <a:p>
            <a:pPr>
              <a:defRPr/>
            </a:pPr>
            <a:endParaRPr lang="en-US" sz="2750" dirty="0">
              <a:solidFill>
                <a:schemeClr val="accent2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endParaRPr lang="en-US" sz="2750" dirty="0">
              <a:solidFill>
                <a:schemeClr val="accent2"/>
              </a:solidFill>
              <a:latin typeface="Times New Roman" pitchFamily="18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75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750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If </a:t>
            </a:r>
            <a:r>
              <a:rPr lang="el-GR" sz="2750" i="1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ψ</a:t>
            </a:r>
            <a:r>
              <a:rPr lang="en-US" sz="2750" i="1" baseline="-25000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1</a:t>
            </a:r>
            <a:r>
              <a:rPr lang="en-US" sz="2750" i="1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(x)</a:t>
            </a:r>
            <a:r>
              <a:rPr lang="en-US" sz="2750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750" i="1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→ 0</a:t>
            </a:r>
            <a:r>
              <a:rPr lang="en-US" sz="2750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  as </a:t>
            </a:r>
            <a:r>
              <a:rPr lang="en-US" sz="2750" i="1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x→</a:t>
            </a:r>
            <a:r>
              <a:rPr lang="en-US" sz="2750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750" i="1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1</a:t>
            </a:r>
            <a:r>
              <a:rPr lang="en-US" sz="2750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:</a:t>
            </a:r>
          </a:p>
          <a:p>
            <a:pPr>
              <a:defRPr/>
            </a:pPr>
            <a:endParaRPr lang="en-US" sz="2750" dirty="0">
              <a:solidFill>
                <a:schemeClr val="accent2"/>
              </a:solidFill>
              <a:latin typeface="Times New Roman" pitchFamily="18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75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750" dirty="0">
                <a:solidFill>
                  <a:srgbClr val="00B050"/>
                </a:solidFill>
                <a:latin typeface="Times New Roman" pitchFamily="18" charset="0"/>
                <a:cs typeface="+mn-cs"/>
              </a:rPr>
              <a:t>Feynman/</a:t>
            </a:r>
            <a:r>
              <a:rPr lang="en-US" sz="2750" dirty="0" err="1">
                <a:solidFill>
                  <a:srgbClr val="00B050"/>
                </a:solidFill>
                <a:latin typeface="Times New Roman" pitchFamily="18" charset="0"/>
                <a:cs typeface="+mn-cs"/>
              </a:rPr>
              <a:t>Carlitz</a:t>
            </a:r>
            <a:r>
              <a:rPr lang="en-US" sz="2750" dirty="0">
                <a:solidFill>
                  <a:srgbClr val="00B050"/>
                </a:solidFill>
                <a:latin typeface="Times New Roman" pitchFamily="18" charset="0"/>
                <a:cs typeface="+mn-cs"/>
              </a:rPr>
              <a:t>(1975): </a:t>
            </a:r>
            <a:r>
              <a:rPr lang="en-US" sz="2750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Considered scattering probability</a:t>
            </a:r>
          </a:p>
          <a:p>
            <a:pPr>
              <a:defRPr/>
            </a:pPr>
            <a:r>
              <a:rPr lang="en-US" sz="2750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  from a quark with a spectator </a:t>
            </a:r>
            <a:r>
              <a:rPr lang="en-US" sz="2750" dirty="0" err="1">
                <a:solidFill>
                  <a:schemeClr val="accent2"/>
                </a:solidFill>
                <a:latin typeface="Times New Roman" pitchFamily="18" charset="0"/>
                <a:cs typeface="+mn-cs"/>
              </a:rPr>
              <a:t>diquark</a:t>
            </a:r>
            <a:r>
              <a:rPr lang="en-US" sz="2750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, using </a:t>
            </a:r>
            <a:r>
              <a:rPr lang="en-US" sz="2750" dirty="0" err="1">
                <a:solidFill>
                  <a:schemeClr val="accent2"/>
                </a:solidFill>
                <a:latin typeface="Times New Roman" pitchFamily="18" charset="0"/>
                <a:cs typeface="+mn-cs"/>
              </a:rPr>
              <a:t>Regge</a:t>
            </a:r>
            <a:r>
              <a:rPr lang="en-US" sz="2750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 Theory:</a:t>
            </a:r>
          </a:p>
          <a:p>
            <a:pPr>
              <a:defRPr/>
            </a:pPr>
            <a:endParaRPr lang="en-US" sz="2750" dirty="0">
              <a:solidFill>
                <a:schemeClr val="accent2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endParaRPr lang="en-US" sz="2750" dirty="0">
              <a:solidFill>
                <a:schemeClr val="accent2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endParaRPr lang="en-US" sz="2750" dirty="0">
              <a:solidFill>
                <a:schemeClr val="accent2"/>
              </a:solidFill>
              <a:latin typeface="Times New Roman" pitchFamily="18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75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750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For </a:t>
            </a:r>
            <a:r>
              <a:rPr lang="en-US" sz="2750" i="1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x→</a:t>
            </a:r>
            <a:r>
              <a:rPr lang="en-US" sz="2750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750" i="1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1</a:t>
            </a:r>
            <a:r>
              <a:rPr lang="en-US" sz="2750" dirty="0">
                <a:solidFill>
                  <a:schemeClr val="accent2"/>
                </a:solidFill>
                <a:latin typeface="Times New Roman" pitchFamily="18" charset="0"/>
                <a:cs typeface="+mn-cs"/>
              </a:rPr>
              <a:t>:</a:t>
            </a:r>
          </a:p>
        </p:txBody>
      </p:sp>
      <p:sp>
        <p:nvSpPr>
          <p:cNvPr id="4783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Broken </a:t>
            </a:r>
            <a:r>
              <a:rPr lang="en-US" sz="3600" i="1">
                <a:solidFill>
                  <a:srgbClr val="FF0000"/>
                </a:solidFill>
                <a:latin typeface="Times New Roman" pitchFamily="18" charset="0"/>
              </a:rPr>
              <a:t>SU(6)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 Quark Model – Regge Theory</a:t>
            </a:r>
          </a:p>
        </p:txBody>
      </p:sp>
      <p:graphicFrame>
        <p:nvGraphicFramePr>
          <p:cNvPr id="4776" name="Object 680"/>
          <p:cNvGraphicFramePr>
            <a:graphicFrameLocks noChangeAspect="1"/>
          </p:cNvGraphicFramePr>
          <p:nvPr/>
        </p:nvGraphicFramePr>
        <p:xfrm>
          <a:off x="3852863" y="2001838"/>
          <a:ext cx="3614737" cy="969962"/>
        </p:xfrm>
        <a:graphic>
          <a:graphicData uri="http://schemas.openxmlformats.org/presentationml/2006/ole">
            <p:oleObj spid="_x0000_s4776" name="Equation" r:id="rId3" imgW="1701800" imgH="457200" progId="Equation.3">
              <p:embed/>
            </p:oleObj>
          </a:graphicData>
        </a:graphic>
      </p:graphicFrame>
      <p:graphicFrame>
        <p:nvGraphicFramePr>
          <p:cNvPr id="4777" name="Object 681"/>
          <p:cNvGraphicFramePr>
            <a:graphicFrameLocks noChangeAspect="1"/>
          </p:cNvGraphicFramePr>
          <p:nvPr/>
        </p:nvGraphicFramePr>
        <p:xfrm>
          <a:off x="4343400" y="3141663"/>
          <a:ext cx="2122488" cy="515937"/>
        </p:xfrm>
        <a:graphic>
          <a:graphicData uri="http://schemas.openxmlformats.org/presentationml/2006/ole">
            <p:oleObj spid="_x0000_s4777" name="Equation" r:id="rId4" imgW="939800" imgH="228600" progId="Equation.3">
              <p:embed/>
            </p:oleObj>
          </a:graphicData>
        </a:graphic>
      </p:graphicFrame>
      <p:graphicFrame>
        <p:nvGraphicFramePr>
          <p:cNvPr id="4778" name="Object 682"/>
          <p:cNvGraphicFramePr>
            <a:graphicFrameLocks noChangeAspect="1"/>
          </p:cNvGraphicFramePr>
          <p:nvPr/>
        </p:nvGraphicFramePr>
        <p:xfrm>
          <a:off x="6781800" y="3200400"/>
          <a:ext cx="1347788" cy="400050"/>
        </p:xfrm>
        <a:graphic>
          <a:graphicData uri="http://schemas.openxmlformats.org/presentationml/2006/ole">
            <p:oleObj spid="_x0000_s4778" name="Equation" r:id="rId5" imgW="596641" imgH="177723" progId="Equation.3">
              <p:embed/>
            </p:oleObj>
          </a:graphicData>
        </a:graphic>
      </p:graphicFrame>
      <p:graphicFrame>
        <p:nvGraphicFramePr>
          <p:cNvPr id="4779" name="Object 683"/>
          <p:cNvGraphicFramePr>
            <a:graphicFrameLocks noChangeAspect="1"/>
          </p:cNvGraphicFramePr>
          <p:nvPr/>
        </p:nvGraphicFramePr>
        <p:xfrm>
          <a:off x="2743200" y="6019800"/>
          <a:ext cx="2122488" cy="515938"/>
        </p:xfrm>
        <a:graphic>
          <a:graphicData uri="http://schemas.openxmlformats.org/presentationml/2006/ole">
            <p:oleObj spid="_x0000_s4779" name="Equation" r:id="rId6" imgW="939800" imgH="228600" progId="Equation.3">
              <p:embed/>
            </p:oleObj>
          </a:graphicData>
        </a:graphic>
      </p:graphicFrame>
      <p:graphicFrame>
        <p:nvGraphicFramePr>
          <p:cNvPr id="4780" name="Object 684"/>
          <p:cNvGraphicFramePr>
            <a:graphicFrameLocks noChangeAspect="1"/>
          </p:cNvGraphicFramePr>
          <p:nvPr/>
        </p:nvGraphicFramePr>
        <p:xfrm>
          <a:off x="5486400" y="6096000"/>
          <a:ext cx="1347788" cy="400050"/>
        </p:xfrm>
        <a:graphic>
          <a:graphicData uri="http://schemas.openxmlformats.org/presentationml/2006/ole">
            <p:oleObj spid="_x0000_s4780" name="Equation" r:id="rId7" imgW="596641" imgH="177723" progId="Equation.3">
              <p:embed/>
            </p:oleObj>
          </a:graphicData>
        </a:graphic>
      </p:graphicFrame>
      <p:graphicFrame>
        <p:nvGraphicFramePr>
          <p:cNvPr id="4781" name="Object 685"/>
          <p:cNvGraphicFramePr>
            <a:graphicFrameLocks noChangeAspect="1"/>
          </p:cNvGraphicFramePr>
          <p:nvPr/>
        </p:nvGraphicFramePr>
        <p:xfrm>
          <a:off x="2935288" y="4876800"/>
          <a:ext cx="3098800" cy="1031875"/>
        </p:xfrm>
        <a:graphic>
          <a:graphicData uri="http://schemas.openxmlformats.org/presentationml/2006/ole">
            <p:oleObj spid="_x0000_s4781" name="Equation" r:id="rId8" imgW="13716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Text Box 7"/>
          <p:cNvSpPr txBox="1">
            <a:spLocks noChangeArrowheads="1"/>
          </p:cNvSpPr>
          <p:nvPr/>
        </p:nvSpPr>
        <p:spPr bwMode="auto">
          <a:xfrm>
            <a:off x="228600" y="1066800"/>
            <a:ext cx="86868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Assume isospin symmetry:</a:t>
            </a: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Proton and neutron structure functions:</a:t>
            </a: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Nachtmann inequality:</a:t>
            </a: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2494" name="Object 446"/>
          <p:cNvGraphicFramePr>
            <a:graphicFrameLocks noChangeAspect="1"/>
          </p:cNvGraphicFramePr>
          <p:nvPr/>
        </p:nvGraphicFramePr>
        <p:xfrm>
          <a:off x="1524000" y="1600200"/>
          <a:ext cx="2835275" cy="1579563"/>
        </p:xfrm>
        <a:graphic>
          <a:graphicData uri="http://schemas.openxmlformats.org/presentationml/2006/ole">
            <p:oleObj spid="_x0000_s2494" name="Equation" r:id="rId3" imgW="1346200" imgH="736600" progId="Equation.3">
              <p:embed/>
            </p:oleObj>
          </a:graphicData>
        </a:graphic>
      </p:graphicFrame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28600" y="323850"/>
            <a:ext cx="8763000" cy="64611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3600" i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600" i="1" baseline="52000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</a:rPr>
              <a:t>/F</a:t>
            </a:r>
            <a:r>
              <a:rPr lang="en-US" sz="3600" i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600" i="1" baseline="50000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in Quark Parton Model</a:t>
            </a:r>
          </a:p>
        </p:txBody>
      </p:sp>
      <p:graphicFrame>
        <p:nvGraphicFramePr>
          <p:cNvPr id="2495" name="Object 447"/>
          <p:cNvGraphicFramePr>
            <a:graphicFrameLocks noChangeAspect="1"/>
          </p:cNvGraphicFramePr>
          <p:nvPr/>
        </p:nvGraphicFramePr>
        <p:xfrm>
          <a:off x="2057400" y="3886200"/>
          <a:ext cx="5340350" cy="1903413"/>
        </p:xfrm>
        <a:graphic>
          <a:graphicData uri="http://schemas.openxmlformats.org/presentationml/2006/ole">
            <p:oleObj spid="_x0000_s2495" name="Equation" r:id="rId4" imgW="2501900" imgH="889000" progId="Equation.3">
              <p:embed/>
            </p:oleObj>
          </a:graphicData>
        </a:graphic>
      </p:graphicFrame>
      <p:graphicFrame>
        <p:nvGraphicFramePr>
          <p:cNvPr id="2496" name="Object 448"/>
          <p:cNvGraphicFramePr>
            <a:graphicFrameLocks noChangeAspect="1"/>
          </p:cNvGraphicFramePr>
          <p:nvPr/>
        </p:nvGraphicFramePr>
        <p:xfrm>
          <a:off x="4362450" y="5867400"/>
          <a:ext cx="2495550" cy="515938"/>
        </p:xfrm>
        <a:graphic>
          <a:graphicData uri="http://schemas.openxmlformats.org/presentationml/2006/ole">
            <p:oleObj spid="_x0000_s2496" name="Equation" r:id="rId5" imgW="1104900" imgH="228600" progId="Equation.3">
              <p:embed/>
            </p:oleObj>
          </a:graphicData>
        </a:graphic>
      </p:graphicFrame>
      <p:graphicFrame>
        <p:nvGraphicFramePr>
          <p:cNvPr id="2497" name="Object 449"/>
          <p:cNvGraphicFramePr>
            <a:graphicFrameLocks noChangeAspect="1"/>
          </p:cNvGraphicFramePr>
          <p:nvPr/>
        </p:nvGraphicFramePr>
        <p:xfrm>
          <a:off x="5105400" y="1600200"/>
          <a:ext cx="2887663" cy="1579563"/>
        </p:xfrm>
        <a:graphic>
          <a:graphicData uri="http://schemas.openxmlformats.org/presentationml/2006/ole">
            <p:oleObj spid="_x0000_s2497" name="Equation" r:id="rId6" imgW="1371600" imgH="736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4" name="Text Box 7"/>
          <p:cNvSpPr txBox="1">
            <a:spLocks noChangeArrowheads="1"/>
          </p:cNvSpPr>
          <p:nvPr/>
        </p:nvSpPr>
        <p:spPr bwMode="auto">
          <a:xfrm>
            <a:off x="228600" y="990600"/>
            <a:ext cx="8763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00B050"/>
                </a:solidFill>
                <a:latin typeface="Times New Roman" pitchFamily="18" charset="0"/>
              </a:rPr>
              <a:t>(Farrar/Jackson 1975):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When diquark spins are aligned, </a:t>
            </a:r>
          </a:p>
          <a:p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  only exchange of longitudinal gluons is permitted.</a:t>
            </a: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Compton scattering amplitude is suppressed by (1-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sz="2800" baseline="30000">
                <a:solidFill>
                  <a:schemeClr val="accent2"/>
                </a:solidFill>
                <a:latin typeface="Times New Roman" pitchFamily="18" charset="0"/>
              </a:rPr>
              <a:t>1/2 </a:t>
            </a:r>
          </a:p>
          <a:p>
            <a:r>
              <a:rPr lang="en-US" sz="2800" baseline="30000">
                <a:solidFill>
                  <a:schemeClr val="accent2"/>
                </a:solidFill>
                <a:latin typeface="Times New Roman" pitchFamily="18" charset="0"/>
              </a:rPr>
              <a:t>  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factor.</a:t>
            </a:r>
            <a:endParaRPr lang="en-US" sz="2800" baseline="300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Quark carrying nearly all momentum of nucleon (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~1) </a:t>
            </a:r>
          </a:p>
          <a:p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  must have same helicity as nucleon.</a:t>
            </a:r>
          </a:p>
          <a:p>
            <a:pPr>
              <a:buFontTx/>
              <a:buChar char="•"/>
            </a:pPr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For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x→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1 (</a:t>
            </a:r>
            <a:r>
              <a:rPr lang="en-US" sz="2800" b="1" i="1">
                <a:latin typeface="Times New Roman" pitchFamily="18" charset="0"/>
              </a:rPr>
              <a:t>different predictions!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: </a:t>
            </a: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</a:rPr>
              <a:t>Quark Counting Rules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assuming exchange of hard</a:t>
            </a:r>
          </a:p>
          <a:p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 gluons </a:t>
            </a:r>
            <a:r>
              <a:rPr lang="en-US" sz="2800">
                <a:solidFill>
                  <a:srgbClr val="00B050"/>
                </a:solidFill>
                <a:latin typeface="Times New Roman" pitchFamily="18" charset="0"/>
              </a:rPr>
              <a:t>(Brodsky et al. 1995)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result in same predictions.</a:t>
            </a:r>
          </a:p>
        </p:txBody>
      </p:sp>
      <p:sp>
        <p:nvSpPr>
          <p:cNvPr id="35045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Perturbative QCD</a:t>
            </a:r>
          </a:p>
        </p:txBody>
      </p:sp>
      <p:graphicFrame>
        <p:nvGraphicFramePr>
          <p:cNvPr id="35042" name="Object 226"/>
          <p:cNvGraphicFramePr>
            <a:graphicFrameLocks noChangeAspect="1"/>
          </p:cNvGraphicFramePr>
          <p:nvPr/>
        </p:nvGraphicFramePr>
        <p:xfrm>
          <a:off x="5943600" y="4589463"/>
          <a:ext cx="2178050" cy="515937"/>
        </p:xfrm>
        <a:graphic>
          <a:graphicData uri="http://schemas.openxmlformats.org/presentationml/2006/ole">
            <p:oleObj spid="_x0000_s35042" name="Equation" r:id="rId3" imgW="965200" imgH="228600" progId="Equation.3">
              <p:embed/>
            </p:oleObj>
          </a:graphicData>
        </a:graphic>
      </p:graphicFrame>
      <p:graphicFrame>
        <p:nvGraphicFramePr>
          <p:cNvPr id="35043" name="Object 227"/>
          <p:cNvGraphicFramePr>
            <a:graphicFrameLocks noChangeAspect="1"/>
          </p:cNvGraphicFramePr>
          <p:nvPr/>
        </p:nvGraphicFramePr>
        <p:xfrm>
          <a:off x="6186488" y="5160963"/>
          <a:ext cx="1662112" cy="401637"/>
        </p:xfrm>
        <a:graphic>
          <a:graphicData uri="http://schemas.openxmlformats.org/presentationml/2006/ole">
            <p:oleObj spid="_x0000_s35043" name="Equation" r:id="rId4" imgW="736280" imgH="17772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bodek.jpeg"/>
          <p:cNvPicPr>
            <a:picLocks noChangeAspect="1"/>
          </p:cNvPicPr>
          <p:nvPr/>
        </p:nvPicPr>
        <p:blipFill>
          <a:blip r:embed="rId2" cstate="print"/>
          <a:srcRect l="9837" t="16354" r="2602" b="8551"/>
          <a:stretch>
            <a:fillRect/>
          </a:stretch>
        </p:blipFill>
        <p:spPr bwMode="auto">
          <a:xfrm>
            <a:off x="215900" y="381000"/>
            <a:ext cx="51181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5257800" y="762000"/>
            <a:ext cx="3733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 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SLAC Measurements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End Station A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1968-1972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Friedman, Kendall, Taylor</a:t>
            </a:r>
          </a:p>
          <a:p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Nobel 1991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5334000" y="3276600"/>
            <a:ext cx="35814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i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100" i="1" baseline="-2500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i="1" baseline="4600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100" i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en-US" sz="2100" i="1" baseline="-2500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i="1" baseline="4600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100" i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extracted from proton</a:t>
            </a:r>
          </a:p>
          <a:p>
            <a:r>
              <a:rPr lang="en-US" sz="210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and deuterium deep inelastic </a:t>
            </a:r>
          </a:p>
          <a:p>
            <a:r>
              <a:rPr lang="en-US" sz="210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data using Hamada-Johnston</a:t>
            </a:r>
          </a:p>
          <a:p>
            <a:r>
              <a:rPr lang="en-US" sz="210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potential in a Fermi-smearing</a:t>
            </a:r>
          </a:p>
          <a:p>
            <a:r>
              <a:rPr lang="en-US" sz="210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model.</a:t>
            </a:r>
          </a:p>
          <a:p>
            <a:endParaRPr lang="en-US"/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5334000" y="5257800"/>
            <a:ext cx="3581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B808AB"/>
                </a:solidFill>
              </a:rPr>
              <a:t>Data in disagreement with</a:t>
            </a:r>
          </a:p>
          <a:p>
            <a:r>
              <a:rPr lang="en-US" sz="2100" i="1">
                <a:solidFill>
                  <a:srgbClr val="B808AB"/>
                </a:solidFill>
              </a:rPr>
              <a:t>SU(6) </a:t>
            </a:r>
            <a:r>
              <a:rPr lang="en-US" sz="2100">
                <a:solidFill>
                  <a:srgbClr val="B808AB"/>
                </a:solidFill>
              </a:rPr>
              <a:t>prediction: 2/3=0.67!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Text Box 7"/>
          <p:cNvSpPr txBox="1">
            <a:spLocks noChangeArrowheads="1"/>
          </p:cNvSpPr>
          <p:nvPr/>
        </p:nvSpPr>
        <p:spPr bwMode="auto">
          <a:xfrm>
            <a:off x="228600" y="804863"/>
            <a:ext cx="86868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Nachtmann inequality satisfied: </a:t>
            </a: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For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→ 0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: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en-US" sz="2800" i="1" baseline="-25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800" i="1" baseline="5000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/F</a:t>
            </a:r>
            <a:r>
              <a:rPr lang="en-US" sz="2800" i="1" baseline="-25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800" i="1" baseline="50000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→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: Sea quarks dominate with:</a:t>
            </a:r>
          </a:p>
          <a:p>
            <a:pPr>
              <a:buFontTx/>
              <a:buChar char="•"/>
            </a:pPr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For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→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: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en-US" sz="2800" i="1" baseline="-25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800" i="1" baseline="5000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/F</a:t>
            </a:r>
            <a:r>
              <a:rPr lang="en-US" sz="2800" i="1" baseline="-25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800" i="1" baseline="50000">
                <a:solidFill>
                  <a:schemeClr val="accent2"/>
                </a:solidFill>
                <a:latin typeface="Times New Roman" pitchFamily="18" charset="0"/>
              </a:rPr>
              <a:t>p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→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1/4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: High momentum partons</a:t>
            </a:r>
          </a:p>
          <a:p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 in </a:t>
            </a:r>
            <a:r>
              <a:rPr lang="en-US" sz="2800">
                <a:solidFill>
                  <a:srgbClr val="00B050"/>
                </a:solidFill>
                <a:latin typeface="Times New Roman" pitchFamily="18" charset="0"/>
              </a:rPr>
              <a:t>proton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(</a:t>
            </a:r>
            <a:r>
              <a:rPr lang="en-US" sz="2800">
                <a:solidFill>
                  <a:srgbClr val="B808AB"/>
                </a:solidFill>
                <a:latin typeface="Times New Roman" pitchFamily="18" charset="0"/>
              </a:rPr>
              <a:t>neutron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) are </a:t>
            </a:r>
            <a:r>
              <a:rPr lang="en-US" sz="2800">
                <a:solidFill>
                  <a:srgbClr val="00B050"/>
                </a:solidFill>
                <a:latin typeface="Times New Roman" pitchFamily="18" charset="0"/>
              </a:rPr>
              <a:t>up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(</a:t>
            </a:r>
            <a:r>
              <a:rPr lang="en-US" sz="2800">
                <a:solidFill>
                  <a:srgbClr val="B808AB"/>
                </a:solidFill>
                <a:latin typeface="Times New Roman" pitchFamily="18" charset="0"/>
              </a:rPr>
              <a:t>down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) quarks, and:</a:t>
            </a: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For medium and high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x,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safe to assume that (with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d </a:t>
            </a:r>
          </a:p>
          <a:p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and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u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denoting now quark plus antiquark distributions):</a:t>
            </a: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531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SLAC/MIT and (later) CERN Data</a:t>
            </a:r>
          </a:p>
        </p:txBody>
      </p:sp>
      <p:graphicFrame>
        <p:nvGraphicFramePr>
          <p:cNvPr id="3526" name="Object 454"/>
          <p:cNvGraphicFramePr>
            <a:graphicFrameLocks noChangeAspect="1"/>
          </p:cNvGraphicFramePr>
          <p:nvPr/>
        </p:nvGraphicFramePr>
        <p:xfrm>
          <a:off x="3733800" y="3992563"/>
          <a:ext cx="1336675" cy="427037"/>
        </p:xfrm>
        <a:graphic>
          <a:graphicData uri="http://schemas.openxmlformats.org/presentationml/2006/ole">
            <p:oleObj spid="_x0000_s3526" name="Equation" r:id="rId3" imgW="558558" imgH="177723" progId="Equation.3">
              <p:embed/>
            </p:oleObj>
          </a:graphicData>
        </a:graphic>
      </p:graphicFrame>
      <p:graphicFrame>
        <p:nvGraphicFramePr>
          <p:cNvPr id="3527" name="Object 455"/>
          <p:cNvGraphicFramePr>
            <a:graphicFrameLocks noChangeAspect="1"/>
          </p:cNvGraphicFramePr>
          <p:nvPr/>
        </p:nvGraphicFramePr>
        <p:xfrm>
          <a:off x="2895600" y="2255838"/>
          <a:ext cx="3100388" cy="487362"/>
        </p:xfrm>
        <a:graphic>
          <a:graphicData uri="http://schemas.openxmlformats.org/presentationml/2006/ole">
            <p:oleObj spid="_x0000_s3527" name="Equation" r:id="rId4" imgW="1295400" imgH="203200" progId="Equation.3">
              <p:embed/>
            </p:oleObj>
          </a:graphicData>
        </a:graphic>
      </p:graphicFrame>
      <p:graphicFrame>
        <p:nvGraphicFramePr>
          <p:cNvPr id="3528" name="Object 456"/>
          <p:cNvGraphicFramePr>
            <a:graphicFrameLocks noChangeAspect="1"/>
          </p:cNvGraphicFramePr>
          <p:nvPr/>
        </p:nvGraphicFramePr>
        <p:xfrm>
          <a:off x="3200400" y="5673725"/>
          <a:ext cx="2638425" cy="1031875"/>
        </p:xfrm>
        <a:graphic>
          <a:graphicData uri="http://schemas.openxmlformats.org/presentationml/2006/ole">
            <p:oleObj spid="_x0000_s3528" name="Equation" r:id="rId5" imgW="1168400" imgH="457200" progId="Equation.3">
              <p:embed/>
            </p:oleObj>
          </a:graphicData>
        </a:graphic>
      </p:graphicFrame>
      <p:graphicFrame>
        <p:nvGraphicFramePr>
          <p:cNvPr id="3529" name="Object 457"/>
          <p:cNvGraphicFramePr>
            <a:graphicFrameLocks noChangeAspect="1"/>
          </p:cNvGraphicFramePr>
          <p:nvPr/>
        </p:nvGraphicFramePr>
        <p:xfrm>
          <a:off x="5486400" y="855663"/>
          <a:ext cx="2495550" cy="515937"/>
        </p:xfrm>
        <a:graphic>
          <a:graphicData uri="http://schemas.openxmlformats.org/presentationml/2006/ole">
            <p:oleObj spid="_x0000_s3529" name="Equation" r:id="rId6" imgW="11049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/>
          <p:cNvSpPr txBox="1">
            <a:spLocks noGrp="1"/>
          </p:cNvSpPr>
          <p:nvPr/>
        </p:nvSpPr>
        <p:spPr>
          <a:xfrm>
            <a:off x="657225" y="6307138"/>
            <a:ext cx="5942013" cy="2286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Craig Roberts, Argonne National Laboratory</a:t>
            </a:r>
          </a:p>
        </p:txBody>
      </p:sp>
      <p:sp>
        <p:nvSpPr>
          <p:cNvPr id="17" name="Slide Number Placeholder 6"/>
          <p:cNvSpPr txBox="1">
            <a:spLocks noGrp="1"/>
          </p:cNvSpPr>
          <p:nvPr/>
        </p:nvSpPr>
        <p:spPr>
          <a:xfrm>
            <a:off x="8610600" y="6489700"/>
            <a:ext cx="384175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3EEF4B-B631-4935-8644-BF4160D1C2D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50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48200" y="0"/>
            <a:ext cx="4114800" cy="1143000"/>
          </a:xfrm>
        </p:spPr>
        <p:txBody>
          <a:bodyPr/>
          <a:lstStyle/>
          <a:p>
            <a:pPr algn="r" eaLnBrk="1" hangingPunct="1"/>
            <a:r>
              <a:rPr lang="en-US" sz="3200" smtClean="0"/>
              <a:t>Neutron Structure</a:t>
            </a:r>
            <a:br>
              <a:rPr lang="en-US" sz="3200" smtClean="0"/>
            </a:br>
            <a:r>
              <a:rPr lang="en-US" sz="3200" smtClean="0"/>
              <a:t> Function at high x</a:t>
            </a:r>
          </a:p>
        </p:txBody>
      </p:sp>
      <p:sp>
        <p:nvSpPr>
          <p:cNvPr id="85005" name="Text Box 11"/>
          <p:cNvSpPr txBox="1">
            <a:spLocks noChangeArrowheads="1"/>
          </p:cNvSpPr>
          <p:nvPr/>
        </p:nvSpPr>
        <p:spPr bwMode="auto">
          <a:xfrm>
            <a:off x="0" y="2971800"/>
            <a:ext cx="31765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ea typeface="Arial Unicode MS"/>
                <a:cs typeface="Arial Unicode MS"/>
              </a:rPr>
              <a:t>Reviews: 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1600">
                <a:ea typeface="Arial Unicode MS"/>
                <a:cs typeface="Arial Unicode MS"/>
              </a:rPr>
              <a:t>S. Brodsky </a:t>
            </a:r>
            <a:r>
              <a:rPr lang="en-US" sz="1600" i="1">
                <a:ea typeface="Arial Unicode MS"/>
                <a:cs typeface="Arial Unicode MS"/>
              </a:rPr>
              <a:t>et al.</a:t>
            </a:r>
            <a:r>
              <a:rPr lang="en-US" sz="1600">
                <a:ea typeface="Arial Unicode MS"/>
                <a:cs typeface="Arial Unicode MS"/>
              </a:rPr>
              <a:t> </a:t>
            </a:r>
          </a:p>
          <a:p>
            <a:pPr eaLnBrk="0" hangingPunct="0"/>
            <a:r>
              <a:rPr lang="en-US" sz="1600">
                <a:ea typeface="Arial Unicode MS"/>
                <a:cs typeface="Arial Unicode MS"/>
              </a:rPr>
              <a:t>	NP B441 (1995),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1600">
                <a:ea typeface="Arial Unicode MS"/>
                <a:cs typeface="Arial Unicode MS"/>
              </a:rPr>
              <a:t>W. Melnitchouk and A.Thomas </a:t>
            </a:r>
          </a:p>
          <a:p>
            <a:pPr eaLnBrk="0" hangingPunct="0"/>
            <a:r>
              <a:rPr lang="en-US" sz="1600">
                <a:ea typeface="Arial Unicode MS"/>
                <a:cs typeface="Arial Unicode MS"/>
              </a:rPr>
              <a:t>	PL B377 (1996) 11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1600">
                <a:ea typeface="Arial Unicode MS"/>
                <a:cs typeface="Arial Unicode MS"/>
              </a:rPr>
              <a:t>N. Isgur, </a:t>
            </a:r>
          </a:p>
          <a:p>
            <a:pPr eaLnBrk="0" hangingPunct="0"/>
            <a:r>
              <a:rPr lang="en-US" sz="1600">
                <a:ea typeface="Arial Unicode MS"/>
                <a:cs typeface="Arial Unicode MS"/>
              </a:rPr>
              <a:t>	PRD 59 (1999)</a:t>
            </a:r>
            <a:endParaRPr lang="en-US" sz="2400">
              <a:ea typeface="Arial Unicode MS"/>
              <a:cs typeface="Arial Unicode MS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1600">
                <a:ea typeface="Arial Unicode MS"/>
                <a:cs typeface="Arial Unicode MS"/>
              </a:rPr>
              <a:t>R. J. Holt and C. D. Roberts</a:t>
            </a:r>
          </a:p>
          <a:p>
            <a:pPr eaLnBrk="0" hangingPunct="0"/>
            <a:r>
              <a:rPr lang="en-US" sz="1600">
                <a:ea typeface="Arial Unicode MS"/>
                <a:cs typeface="Arial Unicode MS"/>
              </a:rPr>
              <a:t>	RMP (2010)</a:t>
            </a:r>
          </a:p>
        </p:txBody>
      </p:sp>
      <p:pic>
        <p:nvPicPr>
          <p:cNvPr id="85006" name="Picture 17" descr="ICloet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22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7" name="TextBox 18"/>
          <p:cNvSpPr txBox="1">
            <a:spLocks noChangeArrowheads="1"/>
          </p:cNvSpPr>
          <p:nvPr/>
        </p:nvSpPr>
        <p:spPr bwMode="auto">
          <a:xfrm>
            <a:off x="2362200" y="0"/>
            <a:ext cx="2560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I.C. Cloët, C.D. Roberts, </a:t>
            </a:r>
            <a:r>
              <a:rPr lang="en-US" sz="1600" i="1">
                <a:latin typeface="Calibri" pitchFamily="34" charset="0"/>
              </a:rPr>
              <a:t>et al</a:t>
            </a:r>
            <a:r>
              <a:rPr lang="en-US" sz="1600">
                <a:latin typeface="Calibri" pitchFamily="34" charset="0"/>
              </a:rPr>
              <a:t>.</a:t>
            </a:r>
          </a:p>
          <a:p>
            <a:r>
              <a:rPr lang="en-US" sz="1600">
                <a:latin typeface="Calibri" pitchFamily="34" charset="0"/>
                <a:hlinkClick r:id="rId4"/>
              </a:rPr>
              <a:t>arXiv:0812.0416 [nucl-th]</a:t>
            </a:r>
            <a:endParaRPr lang="en-US" sz="1600">
              <a:latin typeface="Calibri" pitchFamily="34" charset="0"/>
              <a:hlinkClick r:id="rId5"/>
            </a:endParaRPr>
          </a:p>
        </p:txBody>
      </p:sp>
      <p:grpSp>
        <p:nvGrpSpPr>
          <p:cNvPr id="85008" name="Group 20"/>
          <p:cNvGrpSpPr>
            <a:grpSpLocks/>
          </p:cNvGrpSpPr>
          <p:nvPr/>
        </p:nvGrpSpPr>
        <p:grpSpPr bwMode="auto">
          <a:xfrm>
            <a:off x="2952750" y="1143000"/>
            <a:ext cx="6248400" cy="5081588"/>
            <a:chOff x="1824" y="720"/>
            <a:chExt cx="3936" cy="3201"/>
          </a:xfrm>
        </p:grpSpPr>
        <p:graphicFrame>
          <p:nvGraphicFramePr>
            <p:cNvPr id="85001" name="Object 9"/>
            <p:cNvGraphicFramePr>
              <a:graphicFrameLocks noChangeAspect="1"/>
            </p:cNvGraphicFramePr>
            <p:nvPr/>
          </p:nvGraphicFramePr>
          <p:xfrm>
            <a:off x="1824" y="720"/>
            <a:ext cx="2481" cy="3201"/>
          </p:xfrm>
          <a:graphic>
            <a:graphicData uri="http://schemas.openxmlformats.org/presentationml/2006/ole">
              <p:oleObj spid="_x0000_s85001" name="Bitmap Image" r:id="rId6" imgW="4153260" imgH="5357324" progId="PBrush">
                <p:embed/>
              </p:oleObj>
            </a:graphicData>
          </a:graphic>
        </p:graphicFrame>
        <p:sp>
          <p:nvSpPr>
            <p:cNvPr id="90116" name="Line 4"/>
            <p:cNvSpPr>
              <a:spLocks noChangeShapeType="1"/>
            </p:cNvSpPr>
            <p:nvPr/>
          </p:nvSpPr>
          <p:spPr bwMode="auto">
            <a:xfrm flipH="1" flipV="1">
              <a:off x="4175" y="1391"/>
              <a:ext cx="433" cy="1"/>
            </a:xfrm>
            <a:prstGeom prst="line">
              <a:avLst/>
            </a:prstGeom>
            <a:noFill/>
            <a:ln w="57150">
              <a:solidFill>
                <a:schemeClr val="accent3">
                  <a:lumMod val="6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0117" name="Line 5"/>
            <p:cNvSpPr>
              <a:spLocks noChangeShapeType="1"/>
            </p:cNvSpPr>
            <p:nvPr/>
          </p:nvSpPr>
          <p:spPr bwMode="auto">
            <a:xfrm flipH="1" flipV="1">
              <a:off x="4152" y="2688"/>
              <a:ext cx="456" cy="8"/>
            </a:xfrm>
            <a:prstGeom prst="line">
              <a:avLst/>
            </a:prstGeom>
            <a:noFill/>
            <a:ln w="5715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0118" name="Line 6"/>
            <p:cNvSpPr>
              <a:spLocks noChangeShapeType="1"/>
            </p:cNvSpPr>
            <p:nvPr/>
          </p:nvSpPr>
          <p:spPr bwMode="auto">
            <a:xfrm flipH="1">
              <a:off x="4166" y="2112"/>
              <a:ext cx="442" cy="0"/>
            </a:xfrm>
            <a:prstGeom prst="line">
              <a:avLst/>
            </a:prstGeom>
            <a:noFill/>
            <a:ln w="57150">
              <a:solidFill>
                <a:schemeClr val="accent5">
                  <a:lumMod val="2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5012" name="Text Box 7"/>
            <p:cNvSpPr txBox="1">
              <a:spLocks noChangeArrowheads="1"/>
            </p:cNvSpPr>
            <p:nvPr/>
          </p:nvSpPr>
          <p:spPr bwMode="auto">
            <a:xfrm>
              <a:off x="4257" y="1152"/>
              <a:ext cx="15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ea typeface="Arial Unicode MS"/>
                  <a:cs typeface="Arial Unicode MS"/>
                </a:rPr>
                <a:t>SU(6) symmetry</a:t>
              </a:r>
            </a:p>
          </p:txBody>
        </p:sp>
        <p:sp>
          <p:nvSpPr>
            <p:cNvPr id="85013" name="Text Box 8"/>
            <p:cNvSpPr txBox="1">
              <a:spLocks noChangeArrowheads="1"/>
            </p:cNvSpPr>
            <p:nvPr/>
          </p:nvSpPr>
          <p:spPr bwMode="auto">
            <a:xfrm>
              <a:off x="3140" y="1834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ea typeface="Arial Unicode MS"/>
                <a:cs typeface="Arial Unicode MS"/>
              </a:endParaRPr>
            </a:p>
          </p:txBody>
        </p:sp>
        <p:sp>
          <p:nvSpPr>
            <p:cNvPr id="85014" name="Text Box 9"/>
            <p:cNvSpPr txBox="1">
              <a:spLocks noChangeArrowheads="1"/>
            </p:cNvSpPr>
            <p:nvPr/>
          </p:nvSpPr>
          <p:spPr bwMode="auto">
            <a:xfrm>
              <a:off x="4246" y="1824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ea typeface="Arial Unicode MS"/>
                  <a:cs typeface="Arial Unicode MS"/>
                </a:rPr>
                <a:t>pQCD</a:t>
              </a:r>
            </a:p>
          </p:txBody>
        </p:sp>
        <p:sp>
          <p:nvSpPr>
            <p:cNvPr id="85015" name="Text Box 10"/>
            <p:cNvSpPr txBox="1">
              <a:spLocks noChangeArrowheads="1"/>
            </p:cNvSpPr>
            <p:nvPr/>
          </p:nvSpPr>
          <p:spPr bwMode="auto">
            <a:xfrm>
              <a:off x="4204" y="2688"/>
              <a:ext cx="9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ea typeface="Arial Unicode MS"/>
                  <a:cs typeface="Arial Unicode MS"/>
                </a:rPr>
                <a:t>0</a:t>
              </a:r>
              <a:r>
                <a:rPr lang="en-US" sz="2400" baseline="30000">
                  <a:ea typeface="Arial Unicode MS"/>
                  <a:cs typeface="Arial Unicode MS"/>
                </a:rPr>
                <a:t>+</a:t>
              </a:r>
              <a:r>
                <a:rPr lang="en-US" sz="2400">
                  <a:ea typeface="Arial Unicode MS"/>
                  <a:cs typeface="Arial Unicode MS"/>
                </a:rPr>
                <a:t> qq only</a:t>
              </a:r>
            </a:p>
          </p:txBody>
        </p:sp>
        <p:sp>
          <p:nvSpPr>
            <p:cNvPr id="85016" name="Line 13"/>
            <p:cNvSpPr>
              <a:spLocks noChangeShapeType="1"/>
            </p:cNvSpPr>
            <p:nvPr/>
          </p:nvSpPr>
          <p:spPr bwMode="auto">
            <a:xfrm flipH="1">
              <a:off x="4166" y="2352"/>
              <a:ext cx="44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7" name="Rectangle 15"/>
            <p:cNvSpPr>
              <a:spLocks noChangeArrowheads="1"/>
            </p:cNvSpPr>
            <p:nvPr/>
          </p:nvSpPr>
          <p:spPr bwMode="auto">
            <a:xfrm>
              <a:off x="4216" y="2304"/>
              <a:ext cx="148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  <a:ea typeface="Arial Unicode MS"/>
                  <a:cs typeface="Arial Unicode MS"/>
                </a:rPr>
                <a:t>DSE: 0</a:t>
              </a:r>
              <a:r>
                <a:rPr lang="en-US" sz="2400" baseline="30000">
                  <a:solidFill>
                    <a:srgbClr val="FF0000"/>
                  </a:solidFill>
                  <a:ea typeface="Arial Unicode MS"/>
                  <a:cs typeface="Arial Unicode MS"/>
                </a:rPr>
                <a:t>+</a:t>
              </a:r>
              <a:r>
                <a:rPr lang="en-US" sz="2400">
                  <a:solidFill>
                    <a:srgbClr val="FF0000"/>
                  </a:solidFill>
                  <a:ea typeface="Arial Unicode MS"/>
                  <a:cs typeface="Arial Unicode MS"/>
                </a:rPr>
                <a:t> &amp; 1</a:t>
              </a:r>
              <a:r>
                <a:rPr lang="en-US" sz="2400" baseline="30000">
                  <a:solidFill>
                    <a:srgbClr val="FF0000"/>
                  </a:solidFill>
                  <a:ea typeface="Arial Unicode MS"/>
                  <a:cs typeface="Arial Unicode MS"/>
                </a:rPr>
                <a:t>+</a:t>
              </a:r>
              <a:r>
                <a:rPr lang="en-US" sz="2400">
                  <a:solidFill>
                    <a:srgbClr val="FF0000"/>
                  </a:solidFill>
                  <a:ea typeface="Arial Unicode MS"/>
                  <a:cs typeface="Arial Unicode MS"/>
                </a:rPr>
                <a:t> qq</a:t>
              </a:r>
            </a:p>
          </p:txBody>
        </p:sp>
        <p:cxnSp>
          <p:nvCxnSpPr>
            <p:cNvPr id="85018" name="Straight Connector 21"/>
            <p:cNvCxnSpPr>
              <a:cxnSpLocks noChangeShapeType="1"/>
            </p:cNvCxnSpPr>
            <p:nvPr/>
          </p:nvCxnSpPr>
          <p:spPr bwMode="auto">
            <a:xfrm rot="5400000">
              <a:off x="4032" y="2352"/>
              <a:ext cx="192" cy="0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EMC Effect</a:t>
            </a:r>
          </a:p>
        </p:txBody>
      </p:sp>
      <p:sp>
        <p:nvSpPr>
          <p:cNvPr id="195586" name="Content Placeholder 3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</a:pPr>
            <a:r>
              <a:rPr lang="en-US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Nuclear </a:t>
            </a:r>
            <a:r>
              <a:rPr lang="en-US" sz="24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structure function per nucleon is different from that of  deuterium: large </a:t>
            </a:r>
            <a:r>
              <a:rPr lang="en-US" sz="24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dependence.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Quark distribution functions modified in the nuclear medium.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No universally accepted theory for the effect.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4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en-US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 data will be pivotal for understanding the EMC effect. 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Theorists: </a:t>
            </a:r>
            <a:r>
              <a:rPr lang="en-US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Ratio of EMC effect for </a:t>
            </a:r>
            <a:r>
              <a:rPr lang="en-US" sz="2400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 and </a:t>
            </a:r>
            <a:r>
              <a:rPr lang="en-US" sz="2400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He is the best quantity for quantitative check of the theory, free of most uncertainties.</a:t>
            </a:r>
          </a:p>
          <a:p>
            <a:pPr algn="just" eaLnBrk="1" hangingPunct="1"/>
            <a:endParaRPr lang="en-US" sz="24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\frac{F_2^d}{F_2^p+F_2^n} = 1 + \frac{\rho_d}&#10;{\rho_A-\rho_d}\left[\frac{F_2^A}{F_2^d} - 1 \right] 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71"/>
  <p:tag name="PICTUREFILESIZE" val="164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$ F_2^d(x,Q^2) = \int dy \rho(y)[F_2^p(x/y,Q^2)+F_2^n(x/y,Q^2)]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66"/>
  <p:tag name="PICTUREFILESIZE" val="2821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ray_2003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gray_2003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ay_2003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31183</TotalTime>
  <Words>3051</Words>
  <Application>Microsoft Office PowerPoint</Application>
  <PresentationFormat>On-screen Show (4:3)</PresentationFormat>
  <Paragraphs>497</Paragraphs>
  <Slides>50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Default Design</vt:lpstr>
      <vt:lpstr>gray_2003</vt:lpstr>
      <vt:lpstr>Equation</vt:lpstr>
      <vt:lpstr>Bitmap Image</vt:lpstr>
      <vt:lpstr>Packager Shell Object</vt:lpstr>
      <vt:lpstr>MeAsurement of F2n/F2p, d/u RAtios and A=3 EMC Effect in Deep Inelastic Electron Scattering Off the Tritium and Helium MirrOr Nuclei</vt:lpstr>
      <vt:lpstr>Slide 2</vt:lpstr>
      <vt:lpstr>Slide 3</vt:lpstr>
      <vt:lpstr>Slide 4</vt:lpstr>
      <vt:lpstr>Slide 5</vt:lpstr>
      <vt:lpstr>Slide 6</vt:lpstr>
      <vt:lpstr>Slide 7</vt:lpstr>
      <vt:lpstr>Neutron Structure  Function at high x</vt:lpstr>
      <vt:lpstr>EMC Effect</vt:lpstr>
      <vt:lpstr>Slide 10</vt:lpstr>
      <vt:lpstr>Structure Function Ratio Problem</vt:lpstr>
      <vt:lpstr>Slide 12</vt:lpstr>
      <vt:lpstr>Slide 13</vt:lpstr>
      <vt:lpstr>Slide 14</vt:lpstr>
      <vt:lpstr>The Experiment</vt:lpstr>
      <vt:lpstr>Slide 16</vt:lpstr>
      <vt:lpstr>Slide 17</vt:lpstr>
      <vt:lpstr>Tritium target at JLab</vt:lpstr>
      <vt:lpstr>Curious tritium facts</vt:lpstr>
      <vt:lpstr> The Target System </vt:lpstr>
      <vt:lpstr>Slide 21</vt:lpstr>
      <vt:lpstr>Slide 22</vt:lpstr>
      <vt:lpstr>Other Physics Possibilities</vt:lpstr>
      <vt:lpstr>Summary</vt:lpstr>
      <vt:lpstr>The Tritium Target System</vt:lpstr>
      <vt:lpstr>Slide 26</vt:lpstr>
      <vt:lpstr>Slide 27</vt:lpstr>
      <vt:lpstr>Slide 28</vt:lpstr>
      <vt:lpstr>Slide 29</vt:lpstr>
      <vt:lpstr>Slide 30</vt:lpstr>
      <vt:lpstr>Slide 31</vt:lpstr>
      <vt:lpstr>Worst Case Accident During Installation</vt:lpstr>
      <vt:lpstr>Worst Case Accident During Installation (continued)</vt:lpstr>
      <vt:lpstr>Worst Case Accident</vt:lpstr>
      <vt:lpstr>Slide 35</vt:lpstr>
      <vt:lpstr>Slide 36</vt:lpstr>
      <vt:lpstr>Slide 37</vt:lpstr>
      <vt:lpstr>Slide 38</vt:lpstr>
      <vt:lpstr>Slide 39</vt:lpstr>
      <vt:lpstr>F2n/ F2n, d/u Ratios and A1 Limits for x→1</vt:lpstr>
      <vt:lpstr>Target Installation – Example of Procedure</vt:lpstr>
      <vt:lpstr>Slide 42</vt:lpstr>
      <vt:lpstr>Target Removal – Example of Procedures</vt:lpstr>
      <vt:lpstr>Summary of Key Engineering Controls</vt:lpstr>
      <vt:lpstr>Proposed Administrative Controls</vt:lpstr>
      <vt:lpstr>Slide 46</vt:lpstr>
      <vt:lpstr>Slide 47</vt:lpstr>
      <vt:lpstr>Slide 48</vt:lpstr>
      <vt:lpstr>Slide 49</vt:lpstr>
      <vt:lpstr>Slide 50</vt:lpstr>
    </vt:vector>
  </TitlesOfParts>
  <Company>Kent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Physics Department</dc:creator>
  <cp:lastModifiedBy>helen</cp:lastModifiedBy>
  <cp:revision>828</cp:revision>
  <dcterms:created xsi:type="dcterms:W3CDTF">2010-06-01T15:31:49Z</dcterms:created>
  <dcterms:modified xsi:type="dcterms:W3CDTF">2010-10-14T14:42:33Z</dcterms:modified>
</cp:coreProperties>
</file>